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58" r:id="rId4"/>
    <p:sldId id="260" r:id="rId5"/>
    <p:sldId id="261" r:id="rId6"/>
    <p:sldId id="305" r:id="rId7"/>
    <p:sldId id="306" r:id="rId8"/>
    <p:sldId id="274" r:id="rId9"/>
    <p:sldId id="307" r:id="rId10"/>
    <p:sldId id="301" r:id="rId11"/>
    <p:sldId id="293" r:id="rId12"/>
    <p:sldId id="298" r:id="rId13"/>
    <p:sldId id="295" r:id="rId14"/>
    <p:sldId id="302" r:id="rId15"/>
    <p:sldId id="303" r:id="rId16"/>
    <p:sldId id="304" r:id="rId17"/>
    <p:sldId id="29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5994"/>
    <a:srgbClr val="CD923B"/>
    <a:srgbClr val="0A14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422" y="-3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5C81C3-8182-4AE9-BED4-DC655702B71E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82B65-3E35-4AEA-A9AA-424D6F1C1C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413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82B65-3E35-4AEA-A9AA-424D6F1C1C95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537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10EB-AC5E-4169-AA2C-60BE3DB4AB6B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715AE-A0D4-4F79-948A-FEA9CF715F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10EB-AC5E-4169-AA2C-60BE3DB4AB6B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715AE-A0D4-4F79-948A-FEA9CF715F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10EB-AC5E-4169-AA2C-60BE3DB4AB6B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715AE-A0D4-4F79-948A-FEA9CF715F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10EB-AC5E-4169-AA2C-60BE3DB4AB6B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715AE-A0D4-4F79-948A-FEA9CF715F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10EB-AC5E-4169-AA2C-60BE3DB4AB6B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715AE-A0D4-4F79-948A-FEA9CF715F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10EB-AC5E-4169-AA2C-60BE3DB4AB6B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715AE-A0D4-4F79-948A-FEA9CF715F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10EB-AC5E-4169-AA2C-60BE3DB4AB6B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715AE-A0D4-4F79-948A-FEA9CF715F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10EB-AC5E-4169-AA2C-60BE3DB4AB6B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715AE-A0D4-4F79-948A-FEA9CF715F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10EB-AC5E-4169-AA2C-60BE3DB4AB6B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715AE-A0D4-4F79-948A-FEA9CF715F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10EB-AC5E-4169-AA2C-60BE3DB4AB6B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715AE-A0D4-4F79-948A-FEA9CF715F9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10EB-AC5E-4169-AA2C-60BE3DB4AB6B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4715AE-A0D4-4F79-948A-FEA9CF715F9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1D4715AE-A0D4-4F79-948A-FEA9CF715F9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5EFB10EB-AC5E-4169-AA2C-60BE3DB4AB6B}" type="datetimeFigureOut">
              <a:rPr lang="ru-RU" smtClean="0"/>
              <a:pPr/>
              <a:t>26.01.2022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1771" y="5445224"/>
            <a:ext cx="914400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429000"/>
            <a:ext cx="7543800" cy="2593975"/>
          </a:xfrm>
        </p:spPr>
        <p:txBody>
          <a:bodyPr/>
          <a:lstStyle/>
          <a:p>
            <a:pPr algn="ctr"/>
            <a:r>
              <a:rPr lang="ru-RU" sz="3600" dirty="0">
                <a:latin typeface="Batang" pitchFamily="18" charset="-127"/>
                <a:ea typeface="Batang" pitchFamily="18" charset="-127"/>
              </a:rPr>
              <a:t/>
            </a:r>
            <a:br>
              <a:rPr lang="ru-RU" sz="3600" dirty="0">
                <a:latin typeface="Batang" pitchFamily="18" charset="-127"/>
                <a:ea typeface="Batang" pitchFamily="18" charset="-127"/>
              </a:rPr>
            </a:br>
            <a:r>
              <a:rPr lang="ru-RU" sz="3600" dirty="0">
                <a:solidFill>
                  <a:srgbClr val="0A14D4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ru-RU" sz="3600" dirty="0">
                <a:solidFill>
                  <a:srgbClr val="0A14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ООО «РУССКИЙ КЕЙТЕРИНГ»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/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/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</a:br>
            <a:r>
              <a:rPr lang="ru-RU" sz="2800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Организация корпоративного питания </a:t>
            </a:r>
          </a:p>
        </p:txBody>
      </p:sp>
      <p:pic>
        <p:nvPicPr>
          <p:cNvPr id="5" name="joakim-karud-something-new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004048" y="1700808"/>
            <a:ext cx="419624" cy="41962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052736"/>
            <a:ext cx="1939736" cy="1803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11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571">
        <p14:prism isContent="1" isInverted="1"/>
      </p:transition>
    </mc:Choice>
    <mc:Fallback xmlns="">
      <p:transition spd="slow" advTm="25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5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3711" y="110310"/>
            <a:ext cx="474636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7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700" dirty="0"/>
              <a:t>Организация корпоративного и индустриального питания сотрудников в стационарных условиях;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700" dirty="0"/>
              <a:t>Организация питания в офисе, на производстве;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700" dirty="0"/>
              <a:t>VIP-обслуживание для высшего и среднего управленческого звена по специальному меню и гибкому графику;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700" dirty="0"/>
              <a:t>Организация буфет-баров с легкими закусками, выпечкой и другой продукцией.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700" dirty="0"/>
              <a:t>Организация питания во время деловых переговоров.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700" dirty="0"/>
              <a:t>Проведение праздничных мероприятий, банкетов, фуршетов и корпоративных вечеринок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700" dirty="0"/>
              <a:t>Проведение выездных мероприятий: барбекю, теплоходные прогулки , коктейльные вечеринки. </a:t>
            </a:r>
            <a:endParaRPr lang="en-US" sz="1700" dirty="0"/>
          </a:p>
          <a:p>
            <a:pPr marL="285750" indent="-285750">
              <a:buFont typeface="Arial" pitchFamily="34" charset="0"/>
              <a:buChar char="•"/>
            </a:pPr>
            <a:endParaRPr lang="ru-RU" sz="17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628800"/>
            <a:ext cx="2937288" cy="3384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5445224"/>
            <a:ext cx="914400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115616" y="5512876"/>
            <a:ext cx="6438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Наши услуги: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829" y="138708"/>
            <a:ext cx="1110925" cy="1274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995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2479">
        <p14:prism isContent="1" isInverted="1"/>
      </p:transition>
    </mc:Choice>
    <mc:Fallback xmlns="">
      <p:transition spd="slow" advTm="22479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445224"/>
            <a:ext cx="914400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37680" y="5574431"/>
            <a:ext cx="65810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Полноценное сбалансированное питание</a:t>
            </a:r>
          </a:p>
        </p:txBody>
      </p:sp>
      <p:pic>
        <p:nvPicPr>
          <p:cNvPr id="2050" name="Picture 2" descr="L:\Кафе ольга васильевна\Презентация\PHOTO-2020-11-26-13-10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2364" y="116631"/>
            <a:ext cx="3831458" cy="5108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:\Кафе ольга васильевна\Презентация\PHOTO-2020-10-20-11-55-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211" y="116632"/>
            <a:ext cx="3831458" cy="5108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78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39">
        <p14:prism isContent="1" isInverted="1"/>
      </p:transition>
    </mc:Choice>
    <mc:Fallback xmlns="">
      <p:transition spd="slow" advTm="6039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445224"/>
            <a:ext cx="914400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5537" y="5620598"/>
            <a:ext cx="78269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tang" pitchFamily="18" charset="-127"/>
                <a:ea typeface="Batang" pitchFamily="18" charset="-127"/>
                <a:cs typeface="+mn-cs"/>
              </a:rPr>
              <a:t>Полноценное сбалансированное питание</a:t>
            </a:r>
          </a:p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3074" name="Picture 2" descr="C:\Users\Администратор\Downloads\Attachments_keyteringsaratov@mail.ru_2021-05-13_10-47-46\IMG_20161206_111020!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781" y="188640"/>
            <a:ext cx="6707404" cy="50305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10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926">
        <p14:prism isContent="1" isInverted="1"/>
      </p:transition>
    </mc:Choice>
    <mc:Fallback xmlns="">
      <p:transition spd="slow" advTm="5926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445224"/>
            <a:ext cx="914400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203849" y="5620598"/>
            <a:ext cx="25232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Выпечка</a:t>
            </a:r>
          </a:p>
        </p:txBody>
      </p:sp>
      <p:pic>
        <p:nvPicPr>
          <p:cNvPr id="2052" name="Picture 4" descr="C:\Users\Администратор\Downloads\Attachments_keyteringsaratov@mail.ru_2021-05-13_10-47-46\ZRI_73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7488832" cy="49925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24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174">
        <p14:prism isContent="1" isInverted="1"/>
      </p:transition>
    </mc:Choice>
    <mc:Fallback xmlns="">
      <p:transition spd="slow" advTm="6174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5445224"/>
            <a:ext cx="914400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332656"/>
            <a:ext cx="72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u="sng" dirty="0">
                <a:solidFill>
                  <a:srgbClr val="0A14D4"/>
                </a:solidFill>
                <a:latin typeface="+mj-lt"/>
                <a:ea typeface="Batang" pitchFamily="18" charset="-127"/>
              </a:rPr>
              <a:t>Международные стандарты охраны труда, гигиены и промышленной безопасности (</a:t>
            </a:r>
            <a:r>
              <a:rPr lang="en-US" sz="2000" u="sng" dirty="0">
                <a:solidFill>
                  <a:srgbClr val="0A14D4"/>
                </a:solidFill>
                <a:latin typeface="+mj-lt"/>
                <a:ea typeface="Batang" pitchFamily="18" charset="-127"/>
              </a:rPr>
              <a:t>HACCP </a:t>
            </a:r>
            <a:r>
              <a:rPr lang="ru-RU" sz="2000" u="sng" dirty="0">
                <a:solidFill>
                  <a:srgbClr val="0A14D4"/>
                </a:solidFill>
                <a:latin typeface="+mj-lt"/>
                <a:ea typeface="Batang" pitchFamily="18" charset="-127"/>
              </a:rPr>
              <a:t>и </a:t>
            </a:r>
            <a:r>
              <a:rPr lang="en-US" sz="2000" u="sng" dirty="0">
                <a:solidFill>
                  <a:srgbClr val="0A14D4"/>
                </a:solidFill>
                <a:latin typeface="+mj-lt"/>
                <a:ea typeface="Batang" pitchFamily="18" charset="-127"/>
              </a:rPr>
              <a:t>ISO)</a:t>
            </a:r>
            <a:r>
              <a:rPr lang="ru-RU" sz="2000" u="sng" dirty="0">
                <a:solidFill>
                  <a:srgbClr val="0A14D4"/>
                </a:solidFill>
                <a:latin typeface="+mj-lt"/>
                <a:ea typeface="Batang" pitchFamily="18" charset="-127"/>
              </a:rPr>
              <a:t>:</a:t>
            </a:r>
            <a:endParaRPr lang="ru-RU" sz="2000" dirty="0">
              <a:latin typeface="+mj-lt"/>
              <a:ea typeface="Batang" pitchFamily="18" charset="-127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2630458"/>
            <a:ext cx="16268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+mj-lt"/>
                <a:ea typeface="Batang" pitchFamily="18" charset="-127"/>
              </a:rPr>
              <a:t>Охрана труда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084167" y="2440661"/>
            <a:ext cx="18722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+mj-lt"/>
                <a:ea typeface="Batang" pitchFamily="18" charset="-127"/>
              </a:rPr>
              <a:t>Промышленная безопасность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09139" y="1492622"/>
            <a:ext cx="3773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+mj-lt"/>
                <a:ea typeface="Batang" pitchFamily="18" charset="-127"/>
              </a:rPr>
              <a:t>Согласно санитарному Законодательству РФ, согласно Системе менеджмента Безопасности Пищевой продукции </a:t>
            </a:r>
            <a:r>
              <a:rPr lang="en-US" sz="1400" dirty="0">
                <a:latin typeface="+mj-lt"/>
                <a:ea typeface="Batang" pitchFamily="18" charset="-127"/>
              </a:rPr>
              <a:t>ISO</a:t>
            </a:r>
            <a:r>
              <a:rPr lang="ru-RU" sz="1400" dirty="0">
                <a:latin typeface="+mj-lt"/>
                <a:ea typeface="Batang" pitchFamily="18" charset="-127"/>
              </a:rPr>
              <a:t> 22000:2005, согласно системе НАССР</a:t>
            </a:r>
          </a:p>
        </p:txBody>
      </p:sp>
      <p:sp>
        <p:nvSpPr>
          <p:cNvPr id="9" name="Минус 8"/>
          <p:cNvSpPr/>
          <p:nvPr/>
        </p:nvSpPr>
        <p:spPr>
          <a:xfrm>
            <a:off x="2066118" y="2748438"/>
            <a:ext cx="4342502" cy="936104"/>
          </a:xfrm>
          <a:prstGeom prst="mathMinu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6012159" y="3000466"/>
            <a:ext cx="2283067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959930" y="3468517"/>
            <a:ext cx="19802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+mj-lt"/>
                <a:ea typeface="Batang" pitchFamily="18" charset="-127"/>
              </a:rPr>
              <a:t>Санитария, гигиена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779911" y="3062601"/>
            <a:ext cx="2232249" cy="30777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+mj-lt"/>
                <a:ea typeface="Batang" pitchFamily="18" charset="-127"/>
              </a:rPr>
              <a:t>ISO 22000</a:t>
            </a:r>
            <a:r>
              <a:rPr lang="ru-RU" sz="1400" b="1" dirty="0">
                <a:solidFill>
                  <a:schemeClr val="bg1"/>
                </a:solidFill>
                <a:latin typeface="+mj-lt"/>
                <a:ea typeface="Batang" pitchFamily="18" charset="-127"/>
              </a:rPr>
              <a:t>:</a:t>
            </a:r>
            <a:r>
              <a:rPr lang="en-US" sz="1400" b="1" dirty="0">
                <a:solidFill>
                  <a:schemeClr val="bg1"/>
                </a:solidFill>
                <a:latin typeface="+mj-lt"/>
                <a:ea typeface="Batang" pitchFamily="18" charset="-127"/>
              </a:rPr>
              <a:t>2005</a:t>
            </a:r>
            <a:endParaRPr lang="ru-RU" sz="1400" b="1" dirty="0">
              <a:solidFill>
                <a:schemeClr val="bg1"/>
              </a:solidFill>
              <a:latin typeface="+mj-lt"/>
              <a:ea typeface="Batang" pitchFamily="18" charset="-127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66160" y="3062601"/>
            <a:ext cx="3413752" cy="3077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+mj-lt"/>
                <a:ea typeface="Batang" pitchFamily="18" charset="-127"/>
              </a:rPr>
              <a:t>OHSAS 18001</a:t>
            </a:r>
            <a:r>
              <a:rPr lang="ru-RU" sz="1400" b="1" dirty="0">
                <a:solidFill>
                  <a:schemeClr val="bg1"/>
                </a:solidFill>
                <a:latin typeface="+mj-lt"/>
                <a:ea typeface="Batang" pitchFamily="18" charset="-127"/>
              </a:rPr>
              <a:t>:</a:t>
            </a:r>
            <a:r>
              <a:rPr lang="en-US" sz="1400" b="1" dirty="0">
                <a:solidFill>
                  <a:schemeClr val="bg1"/>
                </a:solidFill>
                <a:latin typeface="+mj-lt"/>
                <a:ea typeface="Batang" pitchFamily="18" charset="-127"/>
              </a:rPr>
              <a:t>2007  ISO 9001</a:t>
            </a:r>
            <a:r>
              <a:rPr lang="ru-RU" sz="1400" b="1" dirty="0">
                <a:solidFill>
                  <a:schemeClr val="bg1"/>
                </a:solidFill>
                <a:latin typeface="+mj-lt"/>
                <a:ea typeface="Batang" pitchFamily="18" charset="-127"/>
              </a:rPr>
              <a:t>:</a:t>
            </a:r>
            <a:r>
              <a:rPr lang="en-US" sz="1400" b="1" dirty="0">
                <a:solidFill>
                  <a:schemeClr val="bg1"/>
                </a:solidFill>
                <a:latin typeface="+mj-lt"/>
                <a:ea typeface="Batang" pitchFamily="18" charset="-127"/>
              </a:rPr>
              <a:t>2011</a:t>
            </a:r>
            <a:endParaRPr lang="ru-RU" sz="1400" b="1" dirty="0">
              <a:solidFill>
                <a:schemeClr val="bg1"/>
              </a:solidFill>
              <a:latin typeface="+mj-lt"/>
              <a:ea typeface="Batang" pitchFamily="18" charset="-127"/>
            </a:endParaRPr>
          </a:p>
        </p:txBody>
      </p:sp>
      <p:sp>
        <p:nvSpPr>
          <p:cNvPr id="10" name="5-конечная звезда 9"/>
          <p:cNvSpPr/>
          <p:nvPr/>
        </p:nvSpPr>
        <p:spPr>
          <a:xfrm>
            <a:off x="3527884" y="2964461"/>
            <a:ext cx="504056" cy="504056"/>
          </a:xfrm>
          <a:prstGeom prst="star5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012159" y="3062601"/>
            <a:ext cx="2098485" cy="307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+mj-lt"/>
                <a:ea typeface="Batang" pitchFamily="18" charset="-127"/>
              </a:rPr>
              <a:t>ISO 9001</a:t>
            </a:r>
            <a:r>
              <a:rPr lang="ru-RU" sz="1400" b="1" dirty="0">
                <a:solidFill>
                  <a:schemeClr val="bg1"/>
                </a:solidFill>
                <a:latin typeface="+mj-lt"/>
                <a:ea typeface="Batang" pitchFamily="18" charset="-127"/>
              </a:rPr>
              <a:t>:</a:t>
            </a:r>
            <a:r>
              <a:rPr lang="en-US" sz="1400" b="1" dirty="0">
                <a:solidFill>
                  <a:schemeClr val="bg1"/>
                </a:solidFill>
                <a:latin typeface="+mj-lt"/>
                <a:ea typeface="Batang" pitchFamily="18" charset="-127"/>
              </a:rPr>
              <a:t>2011</a:t>
            </a:r>
            <a:endParaRPr lang="ru-RU" sz="1400" b="1" dirty="0">
              <a:solidFill>
                <a:schemeClr val="bg1"/>
              </a:solidFill>
              <a:latin typeface="+mj-lt"/>
              <a:ea typeface="Batang" pitchFamily="18" charset="-127"/>
            </a:endParaRPr>
          </a:p>
        </p:txBody>
      </p:sp>
      <p:sp>
        <p:nvSpPr>
          <p:cNvPr id="12" name="5-конечная звезда 11"/>
          <p:cNvSpPr/>
          <p:nvPr/>
        </p:nvSpPr>
        <p:spPr>
          <a:xfrm>
            <a:off x="5760132" y="2964462"/>
            <a:ext cx="504056" cy="504056"/>
          </a:xfrm>
          <a:prstGeom prst="star5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66160" y="3493934"/>
            <a:ext cx="341375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+mj-lt"/>
                <a:ea typeface="Batang" pitchFamily="18" charset="-127"/>
              </a:rPr>
              <a:t>Согласно санитарному Законодательству РФ, согласно Системе менеджмента Безопасности Пищевой продукции </a:t>
            </a:r>
            <a:r>
              <a:rPr lang="en-US" sz="1400" dirty="0">
                <a:latin typeface="+mj-lt"/>
                <a:ea typeface="Batang" pitchFamily="18" charset="-127"/>
              </a:rPr>
              <a:t>ISO</a:t>
            </a:r>
            <a:r>
              <a:rPr lang="ru-RU" sz="1400" dirty="0">
                <a:latin typeface="+mj-lt"/>
                <a:ea typeface="Batang" pitchFamily="18" charset="-127"/>
              </a:rPr>
              <a:t> 22000:2005, согласно системе НАССР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79511" y="5435932"/>
            <a:ext cx="22109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+mj-lt"/>
                <a:ea typeface="Batang" pitchFamily="18" charset="-127"/>
              </a:rPr>
              <a:t>Работа с поставщиками, аудиты, рекламации, статистика, процедуры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829876" y="5426640"/>
            <a:ext cx="35177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+mj-lt"/>
                <a:ea typeface="Batang" pitchFamily="18" charset="-127"/>
              </a:rPr>
              <a:t>Обеспечение выполнения всех требований в рамках Законодательства РФ и систем сертификации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390444" y="5435932"/>
            <a:ext cx="24736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+mj-lt"/>
                <a:ea typeface="Batang" pitchFamily="18" charset="-127"/>
              </a:rPr>
              <a:t>Формирование внутренней нормативной документации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2390444" y="5085184"/>
            <a:ext cx="0" cy="17728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4896035" y="5085184"/>
            <a:ext cx="0" cy="17728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829" y="138708"/>
            <a:ext cx="1110925" cy="1274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970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81000"/>
            <a:ext cx="721505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u="sng" dirty="0">
                <a:solidFill>
                  <a:srgbClr val="0A14D4"/>
                </a:solidFill>
                <a:latin typeface="+mj-lt"/>
                <a:ea typeface="Batang" pitchFamily="18" charset="-127"/>
              </a:rPr>
              <a:t>Управление услугой.  Управление качеством.  Услуга питания. </a:t>
            </a:r>
            <a:endParaRPr lang="ru-RU" sz="1900" dirty="0">
              <a:latin typeface="+mj-lt"/>
              <a:ea typeface="Batang" pitchFamily="18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782440"/>
            <a:ext cx="1626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+mj-lt"/>
                <a:ea typeface="Batang" pitchFamily="18" charset="-127"/>
              </a:rPr>
              <a:t>Поставщики и склады </a:t>
            </a:r>
          </a:p>
        </p:txBody>
      </p:sp>
      <p:sp>
        <p:nvSpPr>
          <p:cNvPr id="4" name="Выгнутая вверх стрелка 3"/>
          <p:cNvSpPr/>
          <p:nvPr/>
        </p:nvSpPr>
        <p:spPr>
          <a:xfrm>
            <a:off x="340545" y="2430512"/>
            <a:ext cx="1341336" cy="504056"/>
          </a:xfrm>
          <a:prstGeom prst="curved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Выгнутая вниз стрелка 6"/>
          <p:cNvSpPr/>
          <p:nvPr/>
        </p:nvSpPr>
        <p:spPr>
          <a:xfrm>
            <a:off x="1564015" y="3006576"/>
            <a:ext cx="1341336" cy="504056"/>
          </a:xfrm>
          <a:prstGeom prst="curvedUp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Выгнутая вверх стрелка 7"/>
          <p:cNvSpPr/>
          <p:nvPr/>
        </p:nvSpPr>
        <p:spPr>
          <a:xfrm>
            <a:off x="2836569" y="2430512"/>
            <a:ext cx="1341336" cy="504056"/>
          </a:xfrm>
          <a:prstGeom prst="curved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Выгнутая вниз стрелка 8"/>
          <p:cNvSpPr/>
          <p:nvPr/>
        </p:nvSpPr>
        <p:spPr>
          <a:xfrm>
            <a:off x="4112929" y="3006576"/>
            <a:ext cx="1341336" cy="504056"/>
          </a:xfrm>
          <a:prstGeom prst="curvedUp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Выгнутая вверх стрелка 9"/>
          <p:cNvSpPr/>
          <p:nvPr/>
        </p:nvSpPr>
        <p:spPr>
          <a:xfrm>
            <a:off x="5373657" y="2430512"/>
            <a:ext cx="1341336" cy="504056"/>
          </a:xfrm>
          <a:prstGeom prst="curved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24241" y="3681070"/>
            <a:ext cx="18208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+mj-lt"/>
                <a:ea typeface="Batang" pitchFamily="18" charset="-127"/>
              </a:rPr>
              <a:t>Транспортировка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319105" y="1782440"/>
            <a:ext cx="23762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+mj-lt"/>
                <a:ea typeface="Batang" pitchFamily="18" charset="-127"/>
              </a:rPr>
              <a:t>Приём товара,</a:t>
            </a:r>
          </a:p>
          <a:p>
            <a:pPr algn="ctr"/>
            <a:r>
              <a:rPr lang="ru-RU" sz="1400" b="1" dirty="0">
                <a:latin typeface="+mj-lt"/>
                <a:ea typeface="Batang" pitchFamily="18" charset="-127"/>
              </a:rPr>
              <a:t>Хранение на объекте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873155" y="3681070"/>
            <a:ext cx="18208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+mj-lt"/>
                <a:ea typeface="Batang" pitchFamily="18" charset="-127"/>
              </a:rPr>
              <a:t>Производство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279988" y="2930198"/>
            <a:ext cx="21156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+mj-lt"/>
                <a:ea typeface="Batang" pitchFamily="18" charset="-127"/>
              </a:rPr>
              <a:t>Реализация</a:t>
            </a:r>
          </a:p>
          <a:p>
            <a:pPr algn="ctr"/>
            <a:r>
              <a:rPr lang="ru-RU" sz="1400" b="1" dirty="0">
                <a:latin typeface="+mj-lt"/>
                <a:ea typeface="Batang" pitchFamily="18" charset="-127"/>
              </a:rPr>
              <a:t>Готовой продукции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5445224"/>
            <a:ext cx="914400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7839" y="5593514"/>
            <a:ext cx="83529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u="sng" dirty="0">
                <a:solidFill>
                  <a:schemeClr val="bg1"/>
                </a:solidFill>
                <a:latin typeface="+mj-lt"/>
                <a:ea typeface="Batang" pitchFamily="18" charset="-127"/>
              </a:rPr>
              <a:t>Контроль процессов на всех этапах организации производства </a:t>
            </a:r>
            <a:endParaRPr lang="ru-RU" sz="2200" dirty="0">
              <a:solidFill>
                <a:schemeClr val="bg1"/>
              </a:solidFill>
              <a:latin typeface="+mj-lt"/>
              <a:ea typeface="Batang" pitchFamily="18" charset="-127"/>
            </a:endParaRPr>
          </a:p>
        </p:txBody>
      </p:sp>
      <p:pic>
        <p:nvPicPr>
          <p:cNvPr id="3075" name="Picture 3" descr="C:\Users\Администратор\Downloads\kisspng-computer-icons-ingredient-food-marketplace-5acd04ee6d01d5.394316231523385582446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66" y="2686043"/>
            <a:ext cx="606927" cy="60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Администратор\Downloads\transparent-transport-vehicle-logo-5daff7ae6cbcd9.6641065115718132944454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82" y="2680641"/>
            <a:ext cx="703801" cy="70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Администратор\Downloads\kisspng-fizzy-drinks-drinking-straw-cup-clip-art-drinking-vector-5adb760c7b7f47.125524541524332044505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125" y="2649277"/>
            <a:ext cx="609327" cy="60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Администратор\Downloads\kisspng-interactive-kiosks-clip-art-kiosk-5b265170ea0685.951230351529237872958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060" y="2632605"/>
            <a:ext cx="592131" cy="60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Администратор\Downloads\kisspng-spoon-fork-clip-art-5af1f0338c07b9.070230251525805107573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858" y="2651964"/>
            <a:ext cx="657130" cy="57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829" y="138708"/>
            <a:ext cx="1110925" cy="1274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384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5445224"/>
            <a:ext cx="914400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7839" y="5593514"/>
            <a:ext cx="83529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u="sng" dirty="0">
                <a:solidFill>
                  <a:schemeClr val="bg1"/>
                </a:solidFill>
                <a:latin typeface="+mj-lt"/>
                <a:ea typeface="Batang" pitchFamily="18" charset="-127"/>
              </a:rPr>
              <a:t>Контроль процессов на всех этапах организации производства </a:t>
            </a:r>
            <a:endParaRPr lang="ru-RU" sz="2200" dirty="0">
              <a:solidFill>
                <a:schemeClr val="bg1"/>
              </a:solidFill>
              <a:latin typeface="+mj-lt"/>
              <a:ea typeface="Batang" pitchFamily="18" charset="-127"/>
            </a:endParaRPr>
          </a:p>
        </p:txBody>
      </p:sp>
      <p:pic>
        <p:nvPicPr>
          <p:cNvPr id="29698" name="Picture 2" descr="C:\Users\Администратор\Downloads\kisspng-london-borough-of-harrow-taxi-service-business-hva-24-hours-save-icon-format-5ab0fbab7b2f68.805674331521548203504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863" y="1273116"/>
            <a:ext cx="1202770" cy="120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0673" y="1268760"/>
            <a:ext cx="18121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+mj-lt"/>
                <a:ea typeface="Batang" pitchFamily="18" charset="-127"/>
              </a:rPr>
              <a:t>ЕЖЕДНЕВНО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-21373" y="3077471"/>
            <a:ext cx="24049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+mj-lt"/>
                <a:ea typeface="Batang" pitchFamily="18" charset="-127"/>
              </a:rPr>
              <a:t>ЕЖЕКВАРТАЛЬНО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-182288" y="4149080"/>
            <a:ext cx="20896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+mj-lt"/>
                <a:ea typeface="Batang" pitchFamily="18" charset="-127"/>
              </a:rPr>
              <a:t>ЕЖЕГОДНО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313149" y="711400"/>
            <a:ext cx="477913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+mj-lt"/>
                <a:ea typeface="Batang" pitchFamily="18" charset="-127"/>
              </a:rPr>
              <a:t>Контроль за состоянием здоровья сотрудников</a:t>
            </a:r>
          </a:p>
          <a:p>
            <a:r>
              <a:rPr lang="ru-RU" sz="1400" dirty="0">
                <a:latin typeface="+mj-lt"/>
                <a:ea typeface="Batang" pitchFamily="18" charset="-127"/>
              </a:rPr>
              <a:t>(«Журнал здоровья персонала»).</a:t>
            </a:r>
          </a:p>
          <a:p>
            <a:r>
              <a:rPr lang="ru-RU" sz="1400" dirty="0">
                <a:latin typeface="+mj-lt"/>
                <a:ea typeface="Batang" pitchFamily="18" charset="-127"/>
              </a:rPr>
              <a:t>Оценка качества блюд перед началом сервиса</a:t>
            </a:r>
          </a:p>
          <a:p>
            <a:r>
              <a:rPr lang="ru-RU" sz="1400" dirty="0">
                <a:latin typeface="+mj-lt"/>
                <a:ea typeface="Batang" pitchFamily="18" charset="-127"/>
              </a:rPr>
              <a:t>(бракераж).</a:t>
            </a:r>
          </a:p>
          <a:p>
            <a:r>
              <a:rPr lang="ru-RU" sz="1400" dirty="0">
                <a:latin typeface="+mj-lt"/>
                <a:ea typeface="Batang" pitchFamily="18" charset="-127"/>
              </a:rPr>
              <a:t>Контроль работы холодильного и теплового оборудования.</a:t>
            </a:r>
          </a:p>
          <a:p>
            <a:r>
              <a:rPr lang="ru-RU" sz="1400" dirty="0">
                <a:latin typeface="+mj-lt"/>
                <a:ea typeface="Batang" pitchFamily="18" charset="-127"/>
              </a:rPr>
              <a:t>Контроль сроков реализации продукции.</a:t>
            </a:r>
          </a:p>
          <a:p>
            <a:r>
              <a:rPr lang="ru-RU" sz="1400" dirty="0">
                <a:latin typeface="+mj-lt"/>
                <a:ea typeface="Batang" pitchFamily="18" charset="-127"/>
              </a:rPr>
              <a:t>Отбор суточных проб готовой продукции.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779912" y="2705577"/>
            <a:ext cx="42564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latin typeface="+mj-lt"/>
                <a:ea typeface="Batang" pitchFamily="18" charset="-127"/>
              </a:rPr>
              <a:t>Независимые аудиты экспертов.</a:t>
            </a:r>
          </a:p>
          <a:p>
            <a:pPr algn="r"/>
            <a:r>
              <a:rPr lang="ru-RU" sz="1400" dirty="0">
                <a:latin typeface="+mj-lt"/>
                <a:ea typeface="Batang" pitchFamily="18" charset="-127"/>
              </a:rPr>
              <a:t>Прохождение медицинского осмотра и оформление личных медицинских книжек. </a:t>
            </a:r>
          </a:p>
          <a:p>
            <a:pPr algn="r"/>
            <a:r>
              <a:rPr lang="ru-RU" sz="1400" dirty="0">
                <a:latin typeface="+mj-lt"/>
                <a:ea typeface="Batang" pitchFamily="18" charset="-127"/>
              </a:rPr>
              <a:t>Обновление инвентаря и оборудования.</a:t>
            </a:r>
          </a:p>
        </p:txBody>
      </p:sp>
      <p:pic>
        <p:nvPicPr>
          <p:cNvPr id="29699" name="Picture 3" descr="C:\Users\Администратор\Downloads\transparent-general-icon-graph-icon-office-icon-5d880233933427.8045222315691945476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7" y="2527282"/>
            <a:ext cx="1244399" cy="131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2313149" y="3933056"/>
            <a:ext cx="44910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+mj-lt"/>
                <a:ea typeface="Batang" pitchFamily="18" charset="-127"/>
              </a:rPr>
              <a:t>Перезаправка огнетушителей.</a:t>
            </a:r>
          </a:p>
          <a:p>
            <a:r>
              <a:rPr lang="ru-RU" sz="1400" dirty="0">
                <a:latin typeface="+mj-lt"/>
                <a:ea typeface="Batang" pitchFamily="18" charset="-127"/>
              </a:rPr>
              <a:t>Поверка весов.</a:t>
            </a:r>
          </a:p>
          <a:p>
            <a:r>
              <a:rPr lang="ru-RU" sz="1400" dirty="0">
                <a:latin typeface="+mj-lt"/>
                <a:ea typeface="Batang" pitchFamily="18" charset="-127"/>
              </a:rPr>
              <a:t>Замена ЭКЛЗ кассовых аппаратов.</a:t>
            </a:r>
          </a:p>
          <a:p>
            <a:r>
              <a:rPr lang="ru-RU" sz="1400" dirty="0">
                <a:latin typeface="+mj-lt"/>
                <a:ea typeface="Batang" pitchFamily="18" charset="-127"/>
              </a:rPr>
              <a:t>Обновление униформы.</a:t>
            </a:r>
          </a:p>
          <a:p>
            <a:r>
              <a:rPr lang="ru-RU" sz="1400" dirty="0">
                <a:latin typeface="+mj-lt"/>
                <a:ea typeface="Batang" pitchFamily="18" charset="-127"/>
              </a:rPr>
              <a:t>Обновление наглядных материалов по санитарии, гигиене и охране труда.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2195736" y="836712"/>
            <a:ext cx="0" cy="6021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700" name="Picture 4" descr="C:\Users\Администратор\Downloads\kisspng-365-days-tv-television-channel-digital-television-logo-office-365-5b4b82a6e51fe1.515806771531675302938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159" y="3837981"/>
            <a:ext cx="1634994" cy="136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829" y="138708"/>
            <a:ext cx="1110925" cy="1274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79512" y="381000"/>
            <a:ext cx="721505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u="sng" dirty="0">
                <a:solidFill>
                  <a:srgbClr val="0A14D4"/>
                </a:solidFill>
                <a:latin typeface="+mj-lt"/>
                <a:ea typeface="Batang" pitchFamily="18" charset="-127"/>
              </a:rPr>
              <a:t>Управление услугой.  Управление качеством.  Услуга питания. </a:t>
            </a:r>
            <a:endParaRPr lang="ru-RU" sz="1900" dirty="0">
              <a:latin typeface="+mj-lt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8752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268760"/>
            <a:ext cx="74888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u="sng" dirty="0">
                <a:solidFill>
                  <a:srgbClr val="0A14D4"/>
                </a:solidFill>
                <a:latin typeface="Batang" pitchFamily="18" charset="-127"/>
                <a:ea typeface="Batang" pitchFamily="18" charset="-127"/>
              </a:rPr>
              <a:t>Благодарим Вас за уделенное нам внимание. </a:t>
            </a:r>
          </a:p>
          <a:p>
            <a:pPr algn="ctr"/>
            <a:endParaRPr lang="ru-RU" sz="3200" dirty="0">
              <a:latin typeface="Batang" pitchFamily="18" charset="-127"/>
              <a:ea typeface="Batang" pitchFamily="18" charset="-127"/>
            </a:endParaRPr>
          </a:p>
          <a:p>
            <a:pPr algn="ctr"/>
            <a:r>
              <a:rPr lang="ru-RU" sz="3200" dirty="0">
                <a:latin typeface="Batang" pitchFamily="18" charset="-127"/>
                <a:ea typeface="Batang" pitchFamily="18" charset="-127"/>
              </a:rPr>
              <a:t>Мы готовы к диалогу по всем вопросам для принятия выгодных для обеих сторон решений.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108520" y="5445224"/>
            <a:ext cx="914400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484310" y="5620598"/>
            <a:ext cx="3743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ООО «РУССКИЙ КЕЙТЕРИНГ»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829" y="138708"/>
            <a:ext cx="1110925" cy="1274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67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860">
        <p14:prism isContent="1" isInverted="1"/>
      </p:transition>
    </mc:Choice>
    <mc:Fallback xmlns="">
      <p:transition spd="slow" advTm="1086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700808"/>
            <a:ext cx="813690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Batang" pitchFamily="18" charset="-127"/>
                <a:ea typeface="Batang" pitchFamily="18" charset="-127"/>
              </a:rPr>
              <a:t>Уважаемые дамы и господа, благодарим вас за проявленный интерес к компании </a:t>
            </a:r>
          </a:p>
          <a:p>
            <a:pPr algn="ctr"/>
            <a:endParaRPr lang="ru-RU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  <a:p>
            <a:pPr algn="ctr"/>
            <a:r>
              <a:rPr lang="ru-RU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«РУССКИЙ КЕЙТЕРИНГ». </a:t>
            </a:r>
          </a:p>
          <a:p>
            <a:pPr algn="ctr"/>
            <a:endParaRPr lang="ru-RU" sz="2800" b="1" u="sng" dirty="0">
              <a:latin typeface="Batang" pitchFamily="18" charset="-127"/>
              <a:ea typeface="Batang" pitchFamily="18" charset="-127"/>
            </a:endParaRPr>
          </a:p>
          <a:p>
            <a:pPr algn="ctr"/>
            <a:r>
              <a:rPr lang="ru-RU" sz="2800" b="1" dirty="0">
                <a:latin typeface="Batang" pitchFamily="18" charset="-127"/>
                <a:ea typeface="Batang" pitchFamily="18" charset="-127"/>
              </a:rPr>
              <a:t>Разрешите предложить презентационный материал о работе нашей компании.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5445224"/>
            <a:ext cx="914400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829" y="138708"/>
            <a:ext cx="1110925" cy="1274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30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28">
        <p14:prism isContent="1" isInverted="1"/>
      </p:transition>
    </mc:Choice>
    <mc:Fallback xmlns="">
      <p:transition spd="slow" advTm="8028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39952" y="1412776"/>
            <a:ext cx="432646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latin typeface="Batang" pitchFamily="18" charset="-127"/>
              <a:ea typeface="Batang" pitchFamily="18" charset="-127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sz="1400" dirty="0">
                <a:latin typeface="Batang" pitchFamily="18" charset="-127"/>
                <a:ea typeface="Batang" pitchFamily="18" charset="-127"/>
              </a:rPr>
              <a:t>Компания </a:t>
            </a:r>
            <a:r>
              <a:rPr lang="ru-RU" sz="1400" dirty="0">
                <a:solidFill>
                  <a:srgbClr val="0A14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</a:t>
            </a:r>
            <a:r>
              <a:rPr lang="ru-RU" sz="1200" dirty="0">
                <a:solidFill>
                  <a:srgbClr val="0A14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«РУССКИЙ КЕЙТЕРИНГ» </a:t>
            </a:r>
            <a:r>
              <a:rPr lang="ru-RU" sz="1400" dirty="0">
                <a:latin typeface="Batang" pitchFamily="18" charset="-127"/>
                <a:ea typeface="Batang" pitchFamily="18" charset="-127"/>
              </a:rPr>
              <a:t>работает на рынке общественного питания 15 лет - это хороший опыт в области предоставления услуг  корпоративного питания </a:t>
            </a:r>
          </a:p>
          <a:p>
            <a:pPr marL="285750" indent="-285750">
              <a:buFont typeface="Wingdings" pitchFamily="2" charset="2"/>
              <a:buChar char="§"/>
            </a:pPr>
            <a:endParaRPr lang="ru-RU" sz="1400" dirty="0">
              <a:latin typeface="Batang" pitchFamily="18" charset="-127"/>
              <a:ea typeface="Batang" pitchFamily="18" charset="-127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sz="1400" dirty="0">
                <a:latin typeface="Batang" pitchFamily="18" charset="-127"/>
                <a:ea typeface="Batang" pitchFamily="18" charset="-127"/>
              </a:rPr>
              <a:t>Наша компания обслуживает 13 крупных объектов питания в </a:t>
            </a:r>
            <a:r>
              <a:rPr lang="ru-RU" sz="1400" dirty="0" err="1">
                <a:latin typeface="Batang" pitchFamily="18" charset="-127"/>
                <a:ea typeface="Batang" pitchFamily="18" charset="-127"/>
              </a:rPr>
              <a:t>г.Саратов</a:t>
            </a:r>
            <a:r>
              <a:rPr lang="ru-RU" sz="1400" dirty="0">
                <a:latin typeface="Batang" pitchFamily="18" charset="-127"/>
                <a:ea typeface="Batang" pitchFamily="18" charset="-127"/>
              </a:rPr>
              <a:t>, 7 из которых имеют федеральный уровень;</a:t>
            </a:r>
          </a:p>
          <a:p>
            <a:endParaRPr lang="ru-RU" sz="1400" dirty="0">
              <a:latin typeface="Batang" pitchFamily="18" charset="-127"/>
              <a:ea typeface="Batang" pitchFamily="18" charset="-127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sz="1400" dirty="0">
                <a:latin typeface="Batang" pitchFamily="18" charset="-127"/>
                <a:ea typeface="Batang" pitchFamily="18" charset="-127"/>
              </a:rPr>
              <a:t>Бизнес развивается достаточно динамично за счет слаженной работы команды профессионалов. Коллектив состоит из 98 сотрудников, включая топ-менеджеров. </a:t>
            </a:r>
          </a:p>
          <a:p>
            <a:endParaRPr lang="ru-RU" sz="1400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27" y="427825"/>
            <a:ext cx="4108341" cy="47439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5445224"/>
            <a:ext cx="914400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827584" y="5512876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О компании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829" y="138708"/>
            <a:ext cx="1110925" cy="1274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896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6764">
        <p14:prism isContent="1" isInverted="1"/>
      </p:transition>
    </mc:Choice>
    <mc:Fallback xmlns="">
      <p:transition spd="slow" advTm="16764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polarys.com/wp-content/uploads/2020/03/26683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412776"/>
            <a:ext cx="4449630" cy="4069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6387" y="395333"/>
            <a:ext cx="77768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latin typeface="Batang" pitchFamily="18" charset="-127"/>
              <a:ea typeface="Batang" pitchFamily="18" charset="-127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dirty="0">
                <a:latin typeface="Batang" pitchFamily="18" charset="-127"/>
                <a:ea typeface="Batang" pitchFamily="18" charset="-127"/>
              </a:rPr>
              <a:t>Качество и безопасность;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dirty="0">
                <a:latin typeface="Batang" pitchFamily="18" charset="-127"/>
                <a:ea typeface="Batang" pitchFamily="18" charset="-127"/>
              </a:rPr>
              <a:t>Высокий уровень обслуживания;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dirty="0">
                <a:latin typeface="Batang" pitchFamily="18" charset="-127"/>
                <a:ea typeface="Batang" pitchFamily="18" charset="-127"/>
              </a:rPr>
              <a:t>Лояльность и честность в отношении партнеров;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dirty="0">
                <a:latin typeface="Batang" pitchFamily="18" charset="-127"/>
                <a:ea typeface="Batang" pitchFamily="18" charset="-127"/>
              </a:rPr>
              <a:t>Гибкая ценовая политика.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dirty="0">
                <a:latin typeface="Batang" pitchFamily="18" charset="-127"/>
                <a:ea typeface="Batang" pitchFamily="18" charset="-127"/>
              </a:rPr>
              <a:t>Интересы клиента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5445224"/>
            <a:ext cx="914400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115616" y="5482098"/>
            <a:ext cx="6438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Основы   нашей концепции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829" y="138708"/>
            <a:ext cx="1110925" cy="1274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508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477">
        <p14:prism isContent="1" isInverted="1"/>
      </p:transition>
    </mc:Choice>
    <mc:Fallback xmlns="">
      <p:transition spd="slow" advTm="8477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Клиенты / Поволжская аудиторская компания, Саратов"/>
          <p:cNvPicPr>
            <a:picLocks noChangeAspect="1" noChangeArrowheads="1"/>
          </p:cNvPicPr>
          <p:nvPr/>
        </p:nvPicPr>
        <p:blipFill>
          <a:blip r:embed="rId2"/>
          <a:srcRect l="25000" r="22499"/>
          <a:stretch>
            <a:fillRect/>
          </a:stretch>
        </p:blipFill>
        <p:spPr bwMode="auto">
          <a:xfrm>
            <a:off x="450921" y="1214422"/>
            <a:ext cx="937638" cy="714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928762" y="500042"/>
            <a:ext cx="721523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Batang" pitchFamily="18" charset="-127"/>
                <a:ea typeface="Batang" pitchFamily="18" charset="-127"/>
                <a:cs typeface="Arial Unicode MS" pitchFamily="34" charset="-128"/>
              </a:rPr>
              <a:t>•   </a:t>
            </a:r>
            <a:r>
              <a:rPr lang="ru-RU" sz="2400" b="1" dirty="0" smtClean="0">
                <a:solidFill>
                  <a:srgbClr val="2C5994"/>
                </a:solidFill>
                <a:latin typeface="Batang" pitchFamily="18" charset="-127"/>
                <a:ea typeface="Batang" pitchFamily="18" charset="-127"/>
                <a:cs typeface="Arial Unicode MS" pitchFamily="34" charset="-128"/>
              </a:rPr>
              <a:t>«ДИАЛЛ АЛЬЯНС» </a:t>
            </a:r>
          </a:p>
          <a:p>
            <a:endParaRPr lang="ru-RU" sz="2400" dirty="0" smtClean="0">
              <a:latin typeface="Batang" pitchFamily="18" charset="-127"/>
              <a:ea typeface="Batang" pitchFamily="18" charset="-127"/>
              <a:cs typeface="Arial Unicode MS" pitchFamily="34" charset="-128"/>
            </a:endParaRPr>
          </a:p>
          <a:p>
            <a:r>
              <a:rPr lang="ru-RU" sz="2400" dirty="0" smtClean="0">
                <a:latin typeface="Batang" pitchFamily="18" charset="-127"/>
                <a:ea typeface="Batang" pitchFamily="18" charset="-127"/>
                <a:cs typeface="Arial Unicode MS" pitchFamily="34" charset="-128"/>
              </a:rPr>
              <a:t>•   </a:t>
            </a:r>
            <a:r>
              <a:rPr lang="ru-RU" sz="2400" b="1" dirty="0">
                <a:solidFill>
                  <a:srgbClr val="CD923B"/>
                </a:solidFill>
                <a:latin typeface="Batang" pitchFamily="18" charset="-127"/>
                <a:ea typeface="Batang" pitchFamily="18" charset="-127"/>
                <a:cs typeface="Arial Unicode MS" pitchFamily="34" charset="-128"/>
              </a:rPr>
              <a:t>«</a:t>
            </a:r>
            <a:r>
              <a:rPr lang="ru-RU" sz="2400" b="1" dirty="0" err="1">
                <a:solidFill>
                  <a:srgbClr val="CD923B"/>
                </a:solidFill>
                <a:latin typeface="Batang" pitchFamily="18" charset="-127"/>
                <a:ea typeface="Batang" pitchFamily="18" charset="-127"/>
                <a:cs typeface="Arial Unicode MS" pitchFamily="34" charset="-128"/>
              </a:rPr>
              <a:t>Прикаспииская</a:t>
            </a:r>
            <a:r>
              <a:rPr lang="ru-RU" sz="2400" b="1" dirty="0">
                <a:solidFill>
                  <a:srgbClr val="CD923B"/>
                </a:solidFill>
                <a:latin typeface="Batang" pitchFamily="18" charset="-127"/>
                <a:ea typeface="Batang" pitchFamily="18" charset="-127"/>
                <a:cs typeface="Arial Unicode MS" pitchFamily="34" charset="-128"/>
              </a:rPr>
              <a:t> газовая компания</a:t>
            </a:r>
            <a:r>
              <a:rPr lang="ru-RU" sz="2400" b="1" dirty="0" smtClean="0">
                <a:solidFill>
                  <a:srgbClr val="CD923B"/>
                </a:solidFill>
                <a:latin typeface="Batang" pitchFamily="18" charset="-127"/>
                <a:ea typeface="Batang" pitchFamily="18" charset="-127"/>
                <a:cs typeface="Arial Unicode MS" pitchFamily="34" charset="-128"/>
              </a:rPr>
              <a:t>»</a:t>
            </a:r>
            <a:r>
              <a:rPr lang="en-US" sz="2400" b="1" dirty="0" smtClean="0">
                <a:solidFill>
                  <a:srgbClr val="CD923B"/>
                </a:solidFill>
                <a:latin typeface="Batang" pitchFamily="18" charset="-127"/>
                <a:ea typeface="Batang" pitchFamily="18" charset="-127"/>
                <a:cs typeface="Arial Unicode MS" pitchFamily="34" charset="-128"/>
              </a:rPr>
              <a:t> </a:t>
            </a:r>
            <a:r>
              <a:rPr lang="en-US" sz="2400" dirty="0" smtClean="0">
                <a:latin typeface="Batang" pitchFamily="18" charset="-127"/>
                <a:ea typeface="Batang" pitchFamily="18" charset="-127"/>
                <a:cs typeface="Arial Unicode MS" pitchFamily="34" charset="-128"/>
              </a:rPr>
              <a:t>(</a:t>
            </a:r>
            <a:r>
              <a:rPr lang="ru-RU" sz="2400" dirty="0" smtClean="0">
                <a:latin typeface="Batang" pitchFamily="18" charset="-127"/>
                <a:ea typeface="Batang" pitchFamily="18" charset="-127"/>
                <a:cs typeface="Arial Unicode MS" pitchFamily="34" charset="-128"/>
              </a:rPr>
              <a:t>Волгоград) </a:t>
            </a:r>
          </a:p>
          <a:p>
            <a:endParaRPr lang="ru-RU" sz="2400" dirty="0">
              <a:latin typeface="Batang" pitchFamily="18" charset="-127"/>
              <a:ea typeface="Batang" pitchFamily="18" charset="-127"/>
              <a:cs typeface="Arial Unicode MS" pitchFamily="34" charset="-128"/>
            </a:endParaRPr>
          </a:p>
          <a:p>
            <a:r>
              <a:rPr lang="ru-RU" sz="2400" dirty="0">
                <a:latin typeface="Batang" pitchFamily="18" charset="-127"/>
                <a:ea typeface="Batang" pitchFamily="18" charset="-127"/>
                <a:cs typeface="Arial Unicode MS" pitchFamily="34" charset="-128"/>
              </a:rPr>
              <a:t>•   </a:t>
            </a:r>
            <a:r>
              <a:rPr lang="ru-RU" sz="2400" b="1" dirty="0">
                <a:solidFill>
                  <a:srgbClr val="2C5994"/>
                </a:solidFill>
                <a:latin typeface="Batang" pitchFamily="18" charset="-127"/>
                <a:ea typeface="Batang" pitchFamily="18" charset="-127"/>
                <a:cs typeface="Arial Unicode MS" pitchFamily="34" charset="-128"/>
              </a:rPr>
              <a:t>«Транснефть </a:t>
            </a:r>
            <a:r>
              <a:rPr lang="ru-RU" sz="2400" b="1" dirty="0" err="1">
                <a:solidFill>
                  <a:srgbClr val="2C5994"/>
                </a:solidFill>
                <a:latin typeface="Batang" pitchFamily="18" charset="-127"/>
                <a:ea typeface="Batang" pitchFamily="18" charset="-127"/>
                <a:cs typeface="Arial Unicode MS" pitchFamily="34" charset="-128"/>
              </a:rPr>
              <a:t>Приволга</a:t>
            </a:r>
            <a:r>
              <a:rPr lang="ru-RU" sz="2400" b="1" dirty="0" smtClean="0">
                <a:solidFill>
                  <a:srgbClr val="2C5994"/>
                </a:solidFill>
                <a:latin typeface="Batang" pitchFamily="18" charset="-127"/>
                <a:ea typeface="Batang" pitchFamily="18" charset="-127"/>
                <a:cs typeface="Arial Unicode MS" pitchFamily="34" charset="-128"/>
              </a:rPr>
              <a:t>»</a:t>
            </a:r>
          </a:p>
          <a:p>
            <a:r>
              <a:rPr lang="ru-RU" sz="2400" dirty="0" smtClean="0">
                <a:latin typeface="Batang" pitchFamily="18" charset="-127"/>
                <a:ea typeface="Batang" pitchFamily="18" charset="-127"/>
                <a:cs typeface="Arial Unicode MS" pitchFamily="34" charset="-128"/>
              </a:rPr>
              <a:t>(Волгоград, Самара)</a:t>
            </a:r>
          </a:p>
          <a:p>
            <a:endParaRPr lang="ru-RU" sz="2400" dirty="0">
              <a:latin typeface="Batang" pitchFamily="18" charset="-127"/>
              <a:ea typeface="Batang" pitchFamily="18" charset="-127"/>
              <a:cs typeface="Arial Unicode MS" pitchFamily="34" charset="-128"/>
            </a:endParaRPr>
          </a:p>
          <a:p>
            <a:r>
              <a:rPr lang="ru-RU" sz="2400" b="1" dirty="0">
                <a:solidFill>
                  <a:srgbClr val="FF0000"/>
                </a:solidFill>
                <a:latin typeface="Batang" pitchFamily="18" charset="-127"/>
                <a:ea typeface="Batang" pitchFamily="18" charset="-127"/>
                <a:cs typeface="Arial Unicode MS" pitchFamily="34" charset="-128"/>
              </a:rPr>
              <a:t>•   «Роберт Бош Саратов» </a:t>
            </a:r>
            <a:r>
              <a:rPr lang="ru-RU" sz="2400" b="1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  <a:cs typeface="Arial Unicode MS" pitchFamily="34" charset="-128"/>
              </a:rPr>
              <a:t> </a:t>
            </a:r>
          </a:p>
          <a:p>
            <a:r>
              <a:rPr lang="ru-RU" sz="2400" dirty="0" smtClean="0">
                <a:latin typeface="Batang" pitchFamily="18" charset="-127"/>
                <a:ea typeface="Batang" pitchFamily="18" charset="-127"/>
                <a:cs typeface="Arial Unicode MS" pitchFamily="34" charset="-128"/>
              </a:rPr>
              <a:t>(Энгельс)</a:t>
            </a:r>
          </a:p>
          <a:p>
            <a:endParaRPr lang="ru-RU" sz="2400" dirty="0" smtClean="0">
              <a:latin typeface="Batang" pitchFamily="18" charset="-127"/>
              <a:ea typeface="Batang" pitchFamily="18" charset="-127"/>
              <a:cs typeface="Arial Unicode MS" pitchFamily="34" charset="-128"/>
            </a:endParaRPr>
          </a:p>
          <a:p>
            <a:r>
              <a:rPr lang="ru-RU" sz="2400" b="1" dirty="0" smtClean="0">
                <a:latin typeface="Batang" pitchFamily="18" charset="-127"/>
                <a:ea typeface="Batang" pitchFamily="18" charset="-127"/>
                <a:cs typeface="Arial Unicode MS" pitchFamily="34" charset="-128"/>
              </a:rPr>
              <a:t>•   </a:t>
            </a:r>
            <a:r>
              <a:rPr lang="ru-RU" sz="2400" b="1" dirty="0" smtClean="0">
                <a:solidFill>
                  <a:srgbClr val="0A14D4"/>
                </a:solidFill>
                <a:latin typeface="Batang" pitchFamily="18" charset="-127"/>
                <a:ea typeface="Batang" pitchFamily="18" charset="-127"/>
                <a:cs typeface="Arial Unicode MS" pitchFamily="34" charset="-128"/>
              </a:rPr>
              <a:t>«Бритиш </a:t>
            </a:r>
            <a:r>
              <a:rPr lang="ru-RU" sz="2400" b="1" dirty="0" err="1" smtClean="0">
                <a:solidFill>
                  <a:srgbClr val="0A14D4"/>
                </a:solidFill>
                <a:latin typeface="Batang" pitchFamily="18" charset="-127"/>
                <a:ea typeface="Batang" pitchFamily="18" charset="-127"/>
                <a:cs typeface="Arial Unicode MS" pitchFamily="34" charset="-128"/>
              </a:rPr>
              <a:t>Американ</a:t>
            </a:r>
            <a:r>
              <a:rPr lang="ru-RU" sz="2400" b="1" dirty="0" smtClean="0">
                <a:solidFill>
                  <a:srgbClr val="0A14D4"/>
                </a:solidFill>
                <a:latin typeface="Batang" pitchFamily="18" charset="-127"/>
                <a:ea typeface="Batang" pitchFamily="18" charset="-127"/>
                <a:cs typeface="Arial Unicode MS" pitchFamily="34" charset="-128"/>
              </a:rPr>
              <a:t> </a:t>
            </a:r>
            <a:r>
              <a:rPr lang="ru-RU" sz="2400" b="1" dirty="0" err="1" smtClean="0">
                <a:solidFill>
                  <a:srgbClr val="0A14D4"/>
                </a:solidFill>
                <a:latin typeface="Batang" pitchFamily="18" charset="-127"/>
                <a:ea typeface="Batang" pitchFamily="18" charset="-127"/>
                <a:cs typeface="Arial Unicode MS" pitchFamily="34" charset="-128"/>
              </a:rPr>
              <a:t>Тобакко</a:t>
            </a:r>
            <a:r>
              <a:rPr lang="ru-RU" sz="2400" b="1" dirty="0" err="1" smtClean="0">
                <a:solidFill>
                  <a:srgbClr val="FFC000"/>
                </a:solidFill>
                <a:latin typeface="Batang" pitchFamily="18" charset="-127"/>
                <a:ea typeface="Batang" pitchFamily="18" charset="-127"/>
                <a:cs typeface="Arial Unicode MS" pitchFamily="34" charset="-128"/>
              </a:rPr>
              <a:t>-СПб</a:t>
            </a:r>
            <a:r>
              <a:rPr lang="ru-RU" sz="2400" b="1" dirty="0" smtClean="0">
                <a:solidFill>
                  <a:srgbClr val="0A14D4"/>
                </a:solidFill>
                <a:latin typeface="Batang" pitchFamily="18" charset="-127"/>
                <a:ea typeface="Batang" pitchFamily="18" charset="-127"/>
                <a:cs typeface="Arial Unicode MS" pitchFamily="34" charset="-128"/>
              </a:rPr>
              <a:t>»</a:t>
            </a:r>
          </a:p>
          <a:p>
            <a:endParaRPr lang="ru-RU" sz="2400" dirty="0" smtClean="0">
              <a:latin typeface="Batang" pitchFamily="18" charset="-127"/>
              <a:ea typeface="Batang" pitchFamily="18" charset="-127"/>
              <a:cs typeface="Arial Unicode MS" pitchFamily="34" charset="-128"/>
            </a:endParaRPr>
          </a:p>
          <a:p>
            <a:endParaRPr lang="ru-RU" sz="2400" dirty="0">
              <a:latin typeface="Batang" pitchFamily="18" charset="-127"/>
              <a:ea typeface="Batang" pitchFamily="18" charset="-127"/>
              <a:cs typeface="Arial Unicode MS" pitchFamily="34" charset="-128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445224"/>
            <a:ext cx="914400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115616" y="5512876"/>
            <a:ext cx="6438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Нам оказали доверие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962" y="142852"/>
            <a:ext cx="685195" cy="7858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 descr="BRITISH AMERICAN TOBACCO RUSSIA - Шеф Экспер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86256"/>
            <a:ext cx="1803167" cy="92867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2071678"/>
            <a:ext cx="1071570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4" descr="История бренда Bosch | Brand Info — информация о брендах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3286124"/>
            <a:ext cx="1500198" cy="82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Нефтегазовая компания ДИАЛЛ АЛЬЯНС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0260" y="530658"/>
            <a:ext cx="1474220" cy="4633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70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418">
        <p14:prism isContent="1" isInverted="1"/>
      </p:transition>
    </mc:Choice>
    <mc:Fallback xmlns="">
      <p:transition spd="slow" advTm="15418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4" y="428604"/>
            <a:ext cx="1775126" cy="344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00232" y="285728"/>
            <a:ext cx="734766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Batang" pitchFamily="18" charset="-127"/>
                <a:ea typeface="Batang" pitchFamily="18" charset="-127"/>
                <a:cs typeface="Arial Unicode MS" pitchFamily="34" charset="-128"/>
              </a:rPr>
              <a:t>•  «</a:t>
            </a:r>
            <a:r>
              <a:rPr lang="ru-RU" sz="2800" b="1" dirty="0" smtClean="0">
                <a:solidFill>
                  <a:srgbClr val="00B0F0"/>
                </a:solidFill>
                <a:latin typeface="Batang" pitchFamily="18" charset="-127"/>
                <a:ea typeface="Batang" pitchFamily="18" charset="-127"/>
                <a:cs typeface="Arial Unicode MS" pitchFamily="34" charset="-128"/>
              </a:rPr>
              <a:t>ФК</a:t>
            </a:r>
            <a:r>
              <a:rPr lang="ru-RU" sz="2800" b="1" dirty="0" smtClean="0">
                <a:latin typeface="Batang" pitchFamily="18" charset="-127"/>
                <a:ea typeface="Batang" pitchFamily="18" charset="-127"/>
                <a:cs typeface="Arial Unicode MS" pitchFamily="34" charset="-128"/>
              </a:rPr>
              <a:t> Открытие» </a:t>
            </a:r>
          </a:p>
          <a:p>
            <a:endParaRPr lang="ru-RU" sz="2800" dirty="0" smtClean="0">
              <a:latin typeface="Batang" pitchFamily="18" charset="-127"/>
              <a:ea typeface="Batang" pitchFamily="18" charset="-127"/>
              <a:cs typeface="Arial Unicode MS" pitchFamily="34" charset="-128"/>
            </a:endParaRPr>
          </a:p>
          <a:p>
            <a:r>
              <a:rPr lang="ru-RU" sz="2800" b="1" dirty="0" smtClean="0">
                <a:latin typeface="Batang" pitchFamily="18" charset="-127"/>
                <a:ea typeface="Batang" pitchFamily="18" charset="-127"/>
                <a:cs typeface="Arial Unicode MS" pitchFamily="34" charset="-128"/>
              </a:rPr>
              <a:t>•   «</a:t>
            </a:r>
            <a:r>
              <a:rPr lang="ru-RU" sz="2800" b="1" dirty="0">
                <a:latin typeface="Batang" pitchFamily="18" charset="-127"/>
                <a:ea typeface="Batang" pitchFamily="18" charset="-127"/>
                <a:cs typeface="Arial Unicode MS" pitchFamily="34" charset="-128"/>
              </a:rPr>
              <a:t>ННК </a:t>
            </a:r>
            <a:r>
              <a:rPr lang="ru-RU" sz="2800" b="1" dirty="0" err="1">
                <a:solidFill>
                  <a:srgbClr val="CD923B"/>
                </a:solidFill>
                <a:latin typeface="Batang" pitchFamily="18" charset="-127"/>
                <a:ea typeface="Batang" pitchFamily="18" charset="-127"/>
                <a:cs typeface="Arial Unicode MS" pitchFamily="34" charset="-128"/>
              </a:rPr>
              <a:t>Саратовнефтегаздобыча</a:t>
            </a:r>
            <a:r>
              <a:rPr lang="ru-RU" sz="2800" b="1" dirty="0">
                <a:latin typeface="Batang" pitchFamily="18" charset="-127"/>
                <a:ea typeface="Batang" pitchFamily="18" charset="-127"/>
                <a:cs typeface="Arial Unicode MS" pitchFamily="34" charset="-128"/>
              </a:rPr>
              <a:t>» </a:t>
            </a:r>
            <a:endParaRPr lang="ru-RU" sz="2800" b="1" dirty="0" smtClean="0">
              <a:latin typeface="Batang" pitchFamily="18" charset="-127"/>
              <a:ea typeface="Batang" pitchFamily="18" charset="-127"/>
              <a:cs typeface="Arial Unicode MS" pitchFamily="34" charset="-128"/>
            </a:endParaRPr>
          </a:p>
          <a:p>
            <a:endParaRPr lang="ru-RU" sz="2800" dirty="0">
              <a:latin typeface="Batang" pitchFamily="18" charset="-127"/>
              <a:ea typeface="Batang" pitchFamily="18" charset="-127"/>
              <a:cs typeface="Arial Unicode MS" pitchFamily="34" charset="-128"/>
            </a:endParaRPr>
          </a:p>
          <a:p>
            <a:r>
              <a:rPr lang="ru-RU" sz="2800" dirty="0">
                <a:latin typeface="Batang" pitchFamily="18" charset="-127"/>
                <a:ea typeface="Batang" pitchFamily="18" charset="-127"/>
                <a:cs typeface="Arial Unicode MS" pitchFamily="34" charset="-128"/>
              </a:rPr>
              <a:t>•   </a:t>
            </a:r>
            <a:r>
              <a:rPr lang="ru-RU" sz="2800" b="1" dirty="0">
                <a:latin typeface="Batang" pitchFamily="18" charset="-127"/>
                <a:ea typeface="Batang" pitchFamily="18" charset="-127"/>
                <a:cs typeface="Arial Unicode MS" pitchFamily="34" charset="-128"/>
              </a:rPr>
              <a:t>«</a:t>
            </a:r>
            <a:r>
              <a:rPr lang="ru-RU" sz="2800" b="1" dirty="0" err="1">
                <a:solidFill>
                  <a:srgbClr val="CD923B"/>
                </a:solidFill>
                <a:latin typeface="Batang" pitchFamily="18" charset="-127"/>
                <a:ea typeface="Batang" pitchFamily="18" charset="-127"/>
                <a:cs typeface="Arial Unicode MS" pitchFamily="34" charset="-128"/>
              </a:rPr>
              <a:t>Газнефтесервис</a:t>
            </a:r>
            <a:r>
              <a:rPr lang="ru-RU" sz="2800" b="1" dirty="0">
                <a:latin typeface="Batang" pitchFamily="18" charset="-127"/>
                <a:ea typeface="Batang" pitchFamily="18" charset="-127"/>
                <a:cs typeface="Arial Unicode MS" pitchFamily="34" charset="-128"/>
              </a:rPr>
              <a:t>» </a:t>
            </a:r>
            <a:r>
              <a:rPr lang="ru-RU" sz="2800" b="1" dirty="0" smtClean="0">
                <a:latin typeface="Batang" pitchFamily="18" charset="-127"/>
                <a:ea typeface="Batang" pitchFamily="18" charset="-127"/>
                <a:cs typeface="Arial Unicode MS" pitchFamily="34" charset="-128"/>
              </a:rPr>
              <a:t> </a:t>
            </a:r>
          </a:p>
          <a:p>
            <a:r>
              <a:rPr lang="ru-RU" sz="2800" dirty="0" smtClean="0">
                <a:latin typeface="Batang" pitchFamily="18" charset="-127"/>
                <a:ea typeface="Batang" pitchFamily="18" charset="-127"/>
                <a:cs typeface="Arial Unicode MS" pitchFamily="34" charset="-128"/>
              </a:rPr>
              <a:t>(Волгоград, Саратов)</a:t>
            </a:r>
          </a:p>
          <a:p>
            <a:endParaRPr lang="ru-RU" sz="2800" dirty="0">
              <a:latin typeface="Batang" pitchFamily="18" charset="-127"/>
              <a:ea typeface="Batang" pitchFamily="18" charset="-127"/>
              <a:cs typeface="Arial Unicode MS" pitchFamily="34" charset="-128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800" b="1" dirty="0">
                <a:latin typeface="Batang" pitchFamily="18" charset="-127"/>
                <a:ea typeface="Batang" pitchFamily="18" charset="-127"/>
                <a:cs typeface="Arial Unicode MS" pitchFamily="34" charset="-128"/>
              </a:rPr>
              <a:t>«</a:t>
            </a:r>
            <a:r>
              <a:rPr lang="ru-RU" sz="2800" b="1" dirty="0">
                <a:solidFill>
                  <a:srgbClr val="0070C0"/>
                </a:solidFill>
                <a:latin typeface="Batang" pitchFamily="18" charset="-127"/>
                <a:ea typeface="Batang" pitchFamily="18" charset="-127"/>
                <a:cs typeface="Arial Unicode MS" pitchFamily="34" charset="-128"/>
              </a:rPr>
              <a:t>СЭПО-ЗЭМ</a:t>
            </a:r>
            <a:r>
              <a:rPr lang="ru-RU" sz="2800" b="1" dirty="0" smtClean="0">
                <a:latin typeface="Batang" pitchFamily="18" charset="-127"/>
                <a:ea typeface="Batang" pitchFamily="18" charset="-127"/>
                <a:cs typeface="Arial Unicode MS" pitchFamily="34" charset="-128"/>
              </a:rPr>
              <a:t>»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800" dirty="0">
              <a:latin typeface="Batang" pitchFamily="18" charset="-127"/>
              <a:ea typeface="Batang" pitchFamily="18" charset="-127"/>
              <a:cs typeface="Arial Unicode MS" pitchFamily="34" charset="-128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800" b="1" dirty="0">
                <a:solidFill>
                  <a:srgbClr val="C00000"/>
                </a:solidFill>
                <a:latin typeface="Batang" pitchFamily="18" charset="-127"/>
                <a:ea typeface="Batang" pitchFamily="18" charset="-127"/>
                <a:cs typeface="Arial Unicode MS" pitchFamily="34" charset="-128"/>
              </a:rPr>
              <a:t>Саратовская государственная </a:t>
            </a:r>
            <a:r>
              <a:rPr lang="ru-RU" sz="2800" b="1" dirty="0" smtClean="0">
                <a:solidFill>
                  <a:srgbClr val="C00000"/>
                </a:solidFill>
                <a:latin typeface="Batang" pitchFamily="18" charset="-127"/>
                <a:ea typeface="Batang" pitchFamily="18" charset="-127"/>
                <a:cs typeface="Arial Unicode MS" pitchFamily="34" charset="-128"/>
              </a:rPr>
              <a:t>консерватория</a:t>
            </a:r>
            <a:endParaRPr lang="ru-RU" sz="2800" b="1" dirty="0">
              <a:solidFill>
                <a:srgbClr val="C00000"/>
              </a:solidFill>
              <a:latin typeface="Batang" pitchFamily="18" charset="-127"/>
              <a:ea typeface="Batang" pitchFamily="18" charset="-127"/>
              <a:cs typeface="Arial Unicode MS" pitchFamily="34" charset="-128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445224"/>
            <a:ext cx="914400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115616" y="5512876"/>
            <a:ext cx="6438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Нам оказали доверие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962" y="142852"/>
            <a:ext cx="685195" cy="7858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Независимая нефтегазовая компан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071546"/>
            <a:ext cx="1404518" cy="61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ВолгаГаз (Volga Gas, ГазНефтеСервис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2143116"/>
            <a:ext cx="1098458" cy="71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3214686"/>
            <a:ext cx="903433" cy="593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СГК им. Л.В. Собинова - Саратовская государственная консерватория -  ВузоПоиск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3929066"/>
            <a:ext cx="1143008" cy="114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0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418">
        <p14:prism isContent="1" isInverted="1"/>
      </p:transition>
    </mc:Choice>
    <mc:Fallback xmlns="">
      <p:transition spd="slow" advTm="15418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00232" y="1285860"/>
            <a:ext cx="70008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2C5994"/>
                </a:solidFill>
                <a:latin typeface="Batang" pitchFamily="18" charset="-127"/>
                <a:ea typeface="Batang" pitchFamily="18" charset="-127"/>
                <a:cs typeface="Arial Unicode MS" pitchFamily="34" charset="-128"/>
              </a:rPr>
              <a:t>Торгово-офисный </a:t>
            </a:r>
            <a:r>
              <a:rPr lang="ru-RU" sz="2800" b="1" dirty="0">
                <a:solidFill>
                  <a:srgbClr val="2C5994"/>
                </a:solidFill>
                <a:latin typeface="Batang" pitchFamily="18" charset="-127"/>
                <a:ea typeface="Batang" pitchFamily="18" charset="-127"/>
                <a:cs typeface="Arial Unicode MS" pitchFamily="34" charset="-128"/>
              </a:rPr>
              <a:t>центр «</a:t>
            </a:r>
            <a:r>
              <a:rPr lang="ru-RU" sz="2800" b="1" dirty="0" err="1">
                <a:solidFill>
                  <a:srgbClr val="2C5994"/>
                </a:solidFill>
                <a:latin typeface="Batang" pitchFamily="18" charset="-127"/>
                <a:ea typeface="Batang" pitchFamily="18" charset="-127"/>
                <a:cs typeface="Arial Unicode MS" pitchFamily="34" charset="-128"/>
              </a:rPr>
              <a:t>Тесар</a:t>
            </a:r>
            <a:r>
              <a:rPr lang="ru-RU" sz="2800" b="1" dirty="0" smtClean="0">
                <a:solidFill>
                  <a:srgbClr val="2C5994"/>
                </a:solidFill>
                <a:latin typeface="Batang" pitchFamily="18" charset="-127"/>
                <a:ea typeface="Batang" pitchFamily="18" charset="-127"/>
                <a:cs typeface="Arial Unicode MS" pitchFamily="34" charset="-128"/>
              </a:rPr>
              <a:t>»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800" b="1" dirty="0">
              <a:latin typeface="Batang" pitchFamily="18" charset="-127"/>
              <a:ea typeface="Batang" pitchFamily="18" charset="-127"/>
              <a:cs typeface="Arial Unicode MS" pitchFamily="34" charset="-128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800" b="1" dirty="0">
                <a:solidFill>
                  <a:srgbClr val="C00000"/>
                </a:solidFill>
                <a:latin typeface="Batang" pitchFamily="18" charset="-127"/>
                <a:ea typeface="Batang" pitchFamily="18" charset="-127"/>
                <a:cs typeface="Arial Unicode MS" pitchFamily="34" charset="-128"/>
              </a:rPr>
              <a:t>Торговый центр «Город</a:t>
            </a:r>
            <a:r>
              <a:rPr lang="ru-RU" sz="2800" b="1" dirty="0" smtClean="0">
                <a:solidFill>
                  <a:srgbClr val="C00000"/>
                </a:solidFill>
                <a:latin typeface="Batang" pitchFamily="18" charset="-127"/>
                <a:ea typeface="Batang" pitchFamily="18" charset="-127"/>
                <a:cs typeface="Arial Unicode MS" pitchFamily="34" charset="-128"/>
              </a:rPr>
              <a:t>»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800" b="1" dirty="0" smtClean="0">
              <a:latin typeface="Batang" pitchFamily="18" charset="-127"/>
              <a:ea typeface="Batang" pitchFamily="18" charset="-127"/>
              <a:cs typeface="Arial Unicode MS" pitchFamily="34" charset="-128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800" b="1" dirty="0" smtClean="0">
                <a:latin typeface="Batang" pitchFamily="18" charset="-127"/>
                <a:ea typeface="Batang" pitchFamily="18" charset="-127"/>
                <a:cs typeface="Arial Unicode MS" pitchFamily="34" charset="-128"/>
              </a:rPr>
              <a:t>Завод «</a:t>
            </a:r>
            <a:r>
              <a:rPr lang="ru-RU" sz="2800" b="1" dirty="0" err="1" smtClean="0">
                <a:latin typeface="Batang" pitchFamily="18" charset="-127"/>
                <a:ea typeface="Batang" pitchFamily="18" charset="-127"/>
                <a:cs typeface="Arial Unicode MS" pitchFamily="34" charset="-128"/>
              </a:rPr>
              <a:t>Оргсинтез</a:t>
            </a:r>
            <a:r>
              <a:rPr lang="ru-RU" sz="2800" b="1" dirty="0" smtClean="0">
                <a:latin typeface="Batang" pitchFamily="18" charset="-127"/>
                <a:ea typeface="Batang" pitchFamily="18" charset="-127"/>
                <a:cs typeface="Arial Unicode MS" pitchFamily="34" charset="-128"/>
              </a:rPr>
              <a:t>»</a:t>
            </a:r>
            <a:endParaRPr lang="ru-RU" sz="2800" b="1" dirty="0">
              <a:latin typeface="Batang" pitchFamily="18" charset="-127"/>
              <a:ea typeface="Batang" pitchFamily="18" charset="-127"/>
              <a:cs typeface="Arial Unicode MS" pitchFamily="34" charset="-128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445224"/>
            <a:ext cx="914400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115616" y="5512876"/>
            <a:ext cx="6438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Нам оказали доверие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962" y="142852"/>
            <a:ext cx="685195" cy="7858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2214554"/>
            <a:ext cx="1714512" cy="326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071546"/>
            <a:ext cx="993656" cy="99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4" name="AutoShape 4" descr="Lukoil Vector Logo - Download Free SVG Icon | Worldvector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086" name="AutoShape 6" descr="Lukoil Vector Logo - Download Free SVG Icon | Worldvector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6090" name="Picture 10" descr="Файл:LUK OIL Logo kyr.svg — Википеди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000372"/>
            <a:ext cx="1722862" cy="552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70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418">
        <p14:prism isContent="1" isInverted="1"/>
      </p:transition>
    </mc:Choice>
    <mc:Fallback xmlns="">
      <p:transition spd="slow" advTm="15418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1169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0A14D4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ru-RU" sz="3600" dirty="0">
                <a:solidFill>
                  <a:srgbClr val="0A14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ООО «РУССКИЙ КЕЙТЕРИНГ»</a:t>
            </a:r>
            <a:endParaRPr lang="ru-RU" sz="2800" u="sng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46502" y="737500"/>
            <a:ext cx="3098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РФ</a:t>
            </a:r>
            <a:r>
              <a:rPr lang="ru-RU" sz="1600" dirty="0"/>
              <a:t>, </a:t>
            </a:r>
            <a:r>
              <a:rPr lang="ru-RU" sz="1600" dirty="0" smtClean="0"/>
              <a:t>Московская </a:t>
            </a:r>
            <a:r>
              <a:rPr lang="ru-RU" sz="1600" dirty="0"/>
              <a:t>область, </a:t>
            </a:r>
            <a:endParaRPr lang="ru-RU" sz="1600" dirty="0" smtClean="0"/>
          </a:p>
          <a:p>
            <a:pPr algn="ctr"/>
            <a:r>
              <a:rPr lang="ru-RU" sz="1600" dirty="0" smtClean="0"/>
              <a:t>Наро-Фоминский </a:t>
            </a:r>
            <a:r>
              <a:rPr lang="ru-RU" sz="1600" dirty="0"/>
              <a:t>городской округ, строение </a:t>
            </a:r>
            <a:r>
              <a:rPr lang="ru-RU" sz="1600" dirty="0" smtClean="0"/>
              <a:t>12</a:t>
            </a:r>
            <a:endParaRPr lang="en-US" sz="1600" dirty="0" smtClean="0"/>
          </a:p>
          <a:p>
            <a:pPr algn="ctr"/>
            <a:r>
              <a:rPr lang="ru-RU" sz="1600" dirty="0"/>
              <a:t>(складские помещения)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664786" y="983722"/>
            <a:ext cx="27152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РФ</a:t>
            </a:r>
            <a:r>
              <a:rPr lang="ru-RU" sz="1600" dirty="0"/>
              <a:t>, г. Волгоград, ул. Историческая, д.185б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53" y="1885723"/>
            <a:ext cx="2555890" cy="30898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787" y="1885723"/>
            <a:ext cx="2715240" cy="30898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5445224"/>
            <a:ext cx="914400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502598" y="5512876"/>
            <a:ext cx="55627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Дополнительные офисы: </a:t>
            </a:r>
            <a:endParaRPr lang="ru-RU" sz="3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6454" y="4897874"/>
            <a:ext cx="25922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+7 960 350 00 </a:t>
            </a:r>
            <a:r>
              <a:rPr lang="ru-RU" sz="1600" b="1" dirty="0" smtClean="0"/>
              <a:t>38</a:t>
            </a:r>
            <a:r>
              <a:rPr lang="en-US" sz="1600" b="1" dirty="0" smtClean="0"/>
              <a:t> </a:t>
            </a:r>
            <a:endParaRPr lang="ru-RU" sz="1600" b="1" dirty="0"/>
          </a:p>
          <a:p>
            <a:pPr algn="ctr"/>
            <a:r>
              <a:rPr lang="en-US" sz="1600" b="1" dirty="0" smtClean="0"/>
              <a:t> </a:t>
            </a:r>
            <a:r>
              <a:rPr lang="ru-RU" sz="1600" b="1" dirty="0" smtClean="0"/>
              <a:t>+7 </a:t>
            </a:r>
            <a:r>
              <a:rPr lang="ru-RU" sz="1600" b="1" dirty="0" smtClean="0"/>
              <a:t>926 456 01 05</a:t>
            </a:r>
            <a:endParaRPr lang="ru-RU" sz="16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850090" y="4969312"/>
            <a:ext cx="23446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+7 927 532 24 40</a:t>
            </a:r>
            <a:endParaRPr lang="ru-RU" sz="1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160" y="1885722"/>
            <a:ext cx="2617616" cy="3089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717844" y="737500"/>
            <a:ext cx="31322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РФ, Московская обл. </a:t>
            </a:r>
            <a:r>
              <a:rPr lang="ru-RU" sz="1600" dirty="0" err="1" smtClean="0"/>
              <a:t>г.Одинцово</a:t>
            </a:r>
            <a:r>
              <a:rPr lang="ru-RU" sz="1600" dirty="0" smtClean="0"/>
              <a:t> </a:t>
            </a:r>
            <a:r>
              <a:rPr lang="ru-RU" sz="1600" dirty="0"/>
              <a:t>ООО «</a:t>
            </a:r>
            <a:r>
              <a:rPr lang="ru-RU" sz="1600" dirty="0" err="1"/>
              <a:t>Величъ</a:t>
            </a:r>
            <a:r>
              <a:rPr lang="ru-RU" sz="1600" dirty="0"/>
              <a:t> Кантри </a:t>
            </a:r>
            <a:r>
              <a:rPr lang="ru-RU" sz="1600" dirty="0" err="1"/>
              <a:t>Клаб</a:t>
            </a:r>
            <a:r>
              <a:rPr lang="ru-RU" sz="1600" dirty="0"/>
              <a:t>» (Ресторанный комплекс, производственная база)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987702" y="4897874"/>
            <a:ext cx="25922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+7 </a:t>
            </a:r>
            <a:r>
              <a:rPr lang="ru-RU" sz="1600" b="1" dirty="0" smtClean="0"/>
              <a:t>937 146 50 71</a:t>
            </a:r>
            <a:r>
              <a:rPr lang="en-US" sz="1600" b="1" dirty="0" smtClean="0"/>
              <a:t> </a:t>
            </a:r>
            <a:endParaRPr lang="ru-RU" sz="1600" b="1" dirty="0"/>
          </a:p>
          <a:p>
            <a:pPr algn="ctr"/>
            <a:r>
              <a:rPr lang="en-US" sz="1600" b="1" dirty="0" smtClean="0"/>
              <a:t> </a:t>
            </a:r>
            <a:r>
              <a:rPr lang="ru-RU" sz="1600" b="1" dirty="0" smtClean="0"/>
              <a:t>+7 </a:t>
            </a:r>
            <a:r>
              <a:rPr lang="ru-RU" sz="1600" b="1" dirty="0" smtClean="0"/>
              <a:t>926 456 01 05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87338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918">
        <p14:prism isContent="1" isInverted="1"/>
      </p:transition>
    </mc:Choice>
    <mc:Fallback xmlns="">
      <p:transition spd="slow" advTm="5918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09884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0A14D4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ru-RU" sz="3600" dirty="0">
                <a:solidFill>
                  <a:srgbClr val="0A14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ООО «РУССКИЙ КЕЙТЕРИНГ»</a:t>
            </a:r>
            <a:endParaRPr lang="ru-RU" sz="2800" u="sng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7656" y="714356"/>
            <a:ext cx="3822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  <a:p>
            <a:pPr algn="ctr"/>
            <a:r>
              <a:rPr lang="ru-RU" dirty="0"/>
              <a:t>РФ, </a:t>
            </a:r>
            <a:r>
              <a:rPr lang="ru-RU" dirty="0" smtClean="0"/>
              <a:t>Саратов, Московская ул., 185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5445224"/>
            <a:ext cx="914400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502598" y="5512876"/>
            <a:ext cx="55627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Дополнительные офисы: </a:t>
            </a:r>
            <a:endParaRPr lang="ru-RU" sz="3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4929198"/>
            <a:ext cx="3243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+7 927 223 25 46</a:t>
            </a:r>
            <a:endParaRPr lang="ru-RU" b="1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736"/>
            <a:ext cx="3757614" cy="3474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286248" y="714356"/>
            <a:ext cx="41434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  <a:p>
            <a:pPr algn="ctr"/>
            <a:r>
              <a:rPr lang="ru-RU" dirty="0"/>
              <a:t>РФ, </a:t>
            </a:r>
            <a:r>
              <a:rPr lang="ru-RU" dirty="0" smtClean="0"/>
              <a:t>Саратов, ул.Большая Садовая, 153</a:t>
            </a:r>
            <a:endParaRPr lang="ru-RU" dirty="0"/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428736"/>
            <a:ext cx="3429024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4786314" y="4929198"/>
            <a:ext cx="3243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+7 937 146 50 71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7338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918">
        <p14:prism isContent="1" isInverted="1"/>
      </p:transition>
    </mc:Choice>
    <mc:Fallback xmlns="">
      <p:transition spd="slow" advTm="5918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974</TotalTime>
  <Words>657</Words>
  <Application>Microsoft Office PowerPoint</Application>
  <PresentationFormat>Экран (4:3)</PresentationFormat>
  <Paragraphs>127</Paragraphs>
  <Slides>17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Соседство</vt:lpstr>
      <vt:lpstr>  ООО «РУССКИЙ КЕЙТЕРИНГ»   Организация корпоративного питания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70</cp:revision>
  <dcterms:created xsi:type="dcterms:W3CDTF">2021-04-23T10:09:41Z</dcterms:created>
  <dcterms:modified xsi:type="dcterms:W3CDTF">2022-01-26T09:51:02Z</dcterms:modified>
</cp:coreProperties>
</file>