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305" r:id="rId7"/>
    <p:sldId id="306" r:id="rId8"/>
    <p:sldId id="274" r:id="rId9"/>
    <p:sldId id="307" r:id="rId10"/>
    <p:sldId id="301" r:id="rId11"/>
    <p:sldId id="293" r:id="rId12"/>
    <p:sldId id="298" r:id="rId13"/>
    <p:sldId id="295" r:id="rId14"/>
    <p:sldId id="302" r:id="rId15"/>
    <p:sldId id="303" r:id="rId16"/>
    <p:sldId id="304" r:id="rId17"/>
    <p:sldId id="29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994"/>
    <a:srgbClr val="CD923B"/>
    <a:srgbClr val="0A1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C81C3-8182-4AE9-BED4-DC655702B71E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82B65-3E35-4AEA-A9AA-424D6F1C1C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1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82B65-3E35-4AEA-A9AA-424D6F1C1C9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537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D4715AE-A0D4-4F79-948A-FEA9CF715F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EFB10EB-AC5E-4169-AA2C-60BE3DB4AB6B}" type="datetimeFigureOut">
              <a:rPr lang="ru-RU" smtClean="0"/>
              <a:pPr/>
              <a:t>26.01.2022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21771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543800" cy="2593975"/>
          </a:xfrm>
        </p:spPr>
        <p:txBody>
          <a:bodyPr/>
          <a:lstStyle/>
          <a:p>
            <a:pPr algn="ctr"/>
            <a:r>
              <a:rPr lang="ru-RU" sz="3600" dirty="0">
                <a:latin typeface="Batang" pitchFamily="18" charset="-127"/>
                <a:ea typeface="Batang" pitchFamily="18" charset="-127"/>
              </a:rPr>
              <a:t/>
            </a:r>
            <a:br>
              <a:rPr lang="ru-RU" sz="3600" dirty="0">
                <a:latin typeface="Batang" pitchFamily="18" charset="-127"/>
                <a:ea typeface="Batang" pitchFamily="18" charset="-127"/>
              </a:rPr>
            </a:br>
            <a:r>
              <a:rPr lang="ru-RU" sz="3600" dirty="0">
                <a:solidFill>
                  <a:srgbClr val="0A14D4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sz="3600" dirty="0">
                <a:solidFill>
                  <a:srgbClr val="0A14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ООО «РУССКИЙ КЕЙТЕРИНГ»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/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/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ru-RU" sz="2800" dirty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Организация корпоративного питания </a:t>
            </a:r>
          </a:p>
        </p:txBody>
      </p:sp>
      <p:pic>
        <p:nvPicPr>
          <p:cNvPr id="5" name="joakim-karud-something-new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004048" y="1700808"/>
            <a:ext cx="419624" cy="4196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52736"/>
            <a:ext cx="1939736" cy="1803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11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71">
        <p14:prism isContent="1" isInverted="1"/>
      </p:transition>
    </mc:Choice>
    <mc:Fallback xmlns="">
      <p:transition spd="slow" advTm="25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5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3711" y="110310"/>
            <a:ext cx="474636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7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Организация корпоративного и индустриального питания сотрудников в стационарных условиях;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Организация питания в офисе, на производстве;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VIP-обслуживание для высшего и среднего управленческого звена по специальному меню и гибкому графику;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Организация буфет-баров с легкими закусками, выпечкой и другой продукцией.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Организация питания во время деловых переговоров.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Проведение праздничных мероприятий, банкетов, фуршетов и корпоративных вечеринок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/>
              <a:t>Проведение выездных мероприятий: барбекю, теплоходные прогулки , коктейльные вечеринки. </a:t>
            </a:r>
            <a:endParaRPr lang="en-US" sz="1700" dirty="0"/>
          </a:p>
          <a:p>
            <a:pPr marL="285750" indent="-285750">
              <a:buFont typeface="Arial" pitchFamily="34" charset="0"/>
              <a:buChar char="•"/>
            </a:pPr>
            <a:endParaRPr lang="ru-RU" sz="17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8800"/>
            <a:ext cx="2937288" cy="3384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15616" y="5512876"/>
            <a:ext cx="64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Наши услуги: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95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2479">
        <p14:prism isContent="1" isInverted="1"/>
      </p:transition>
    </mc:Choice>
    <mc:Fallback xmlns="">
      <p:transition spd="slow" advTm="22479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37680" y="5574431"/>
            <a:ext cx="6581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Полноценное сбалансированное питание</a:t>
            </a:r>
          </a:p>
        </p:txBody>
      </p:sp>
      <p:pic>
        <p:nvPicPr>
          <p:cNvPr id="2050" name="Picture 2" descr="L:\Кафе ольга васильевна\Презентация\PHOTO-2020-11-26-13-10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2364" y="116631"/>
            <a:ext cx="3831458" cy="5108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L:\Кафе ольга васильевна\Презентация\PHOTO-2020-10-20-11-55-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211" y="116632"/>
            <a:ext cx="3831458" cy="5108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78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39">
        <p14:prism isContent="1" isInverted="1"/>
      </p:transition>
    </mc:Choice>
    <mc:Fallback xmlns="">
      <p:transition spd="slow" advTm="6039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7" y="5620598"/>
            <a:ext cx="78269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tang" pitchFamily="18" charset="-127"/>
                <a:ea typeface="Batang" pitchFamily="18" charset="-127"/>
                <a:cs typeface="+mn-cs"/>
              </a:rPr>
              <a:t>Полноценное сбалансированное питание</a:t>
            </a:r>
          </a:p>
          <a:p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074" name="Picture 2" descr="C:\Users\Администратор\Downloads\Attachments_keyteringsaratov@mail.ru_2021-05-13_10-47-46\IMG_20161206_111020!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81" y="188640"/>
            <a:ext cx="6707404" cy="5030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10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926">
        <p14:prism isContent="1" isInverted="1"/>
      </p:transition>
    </mc:Choice>
    <mc:Fallback xmlns="">
      <p:transition spd="slow" advTm="5926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03849" y="5620598"/>
            <a:ext cx="2523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Выпечка</a:t>
            </a:r>
          </a:p>
        </p:txBody>
      </p:sp>
      <p:pic>
        <p:nvPicPr>
          <p:cNvPr id="2052" name="Picture 4" descr="C:\Users\Администратор\Downloads\Attachments_keyteringsaratov@mail.ru_2021-05-13_10-47-46\ZRI_7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7488832" cy="4992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24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174">
        <p14:prism isContent="1" isInverted="1"/>
      </p:transition>
    </mc:Choice>
    <mc:Fallback xmlns="">
      <p:transition spd="slow" advTm="6174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6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Международные стандарты охраны труда, гигиены и промышленной безопасности (</a:t>
            </a:r>
            <a:r>
              <a:rPr lang="en-US" sz="20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HACCP </a:t>
            </a:r>
            <a:r>
              <a:rPr lang="ru-RU" sz="20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и </a:t>
            </a:r>
            <a:r>
              <a:rPr lang="en-US" sz="20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ISO)</a:t>
            </a:r>
            <a:r>
              <a:rPr lang="ru-RU" sz="20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:</a:t>
            </a:r>
            <a:endParaRPr lang="ru-RU" sz="2000" dirty="0">
              <a:latin typeface="+mj-lt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630458"/>
            <a:ext cx="1626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Охрана труда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84167" y="2440661"/>
            <a:ext cx="18722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Промышленная безопасность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09139" y="1492622"/>
            <a:ext cx="3773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+mj-lt"/>
                <a:ea typeface="Batang" pitchFamily="18" charset="-127"/>
              </a:rPr>
              <a:t>Согласно санитарному Законодательству РФ, согласно Системе менеджмента Безопасности Пищевой продукции </a:t>
            </a:r>
            <a:r>
              <a:rPr lang="en-US" sz="1400" dirty="0">
                <a:latin typeface="+mj-lt"/>
                <a:ea typeface="Batang" pitchFamily="18" charset="-127"/>
              </a:rPr>
              <a:t>ISO</a:t>
            </a:r>
            <a:r>
              <a:rPr lang="ru-RU" sz="1400" dirty="0">
                <a:latin typeface="+mj-lt"/>
                <a:ea typeface="Batang" pitchFamily="18" charset="-127"/>
              </a:rPr>
              <a:t> 22000:2005, согласно системе НАССР</a:t>
            </a:r>
          </a:p>
        </p:txBody>
      </p:sp>
      <p:sp>
        <p:nvSpPr>
          <p:cNvPr id="9" name="Минус 8"/>
          <p:cNvSpPr/>
          <p:nvPr/>
        </p:nvSpPr>
        <p:spPr>
          <a:xfrm>
            <a:off x="2066118" y="2748438"/>
            <a:ext cx="4342502" cy="936104"/>
          </a:xfrm>
          <a:prstGeom prst="mathMinu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6012159" y="3000466"/>
            <a:ext cx="2283067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59930" y="3468517"/>
            <a:ext cx="19802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Санитария, гигиена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79911" y="3062601"/>
            <a:ext cx="2232249" cy="3077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ISO 22000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:</a:t>
            </a:r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2005</a:t>
            </a:r>
            <a:endParaRPr lang="ru-RU" sz="1400" b="1" dirty="0">
              <a:solidFill>
                <a:schemeClr val="bg1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6160" y="3062601"/>
            <a:ext cx="3413752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OHSAS 18001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:</a:t>
            </a:r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2007  ISO 9001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:</a:t>
            </a:r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2011</a:t>
            </a:r>
            <a:endParaRPr lang="ru-RU" sz="1400" b="1" dirty="0">
              <a:solidFill>
                <a:schemeClr val="bg1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3527884" y="2964461"/>
            <a:ext cx="504056" cy="504056"/>
          </a:xfrm>
          <a:prstGeom prst="star5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12159" y="3062601"/>
            <a:ext cx="2098485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ISO 9001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:</a:t>
            </a:r>
            <a:r>
              <a:rPr lang="en-US" sz="1400" b="1" dirty="0">
                <a:solidFill>
                  <a:schemeClr val="bg1"/>
                </a:solidFill>
                <a:latin typeface="+mj-lt"/>
                <a:ea typeface="Batang" pitchFamily="18" charset="-127"/>
              </a:rPr>
              <a:t>2011</a:t>
            </a:r>
            <a:endParaRPr lang="ru-RU" sz="1400" b="1" dirty="0">
              <a:solidFill>
                <a:schemeClr val="bg1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5760132" y="2964462"/>
            <a:ext cx="504056" cy="504056"/>
          </a:xfrm>
          <a:prstGeom prst="star5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6160" y="3493934"/>
            <a:ext cx="34137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+mj-lt"/>
                <a:ea typeface="Batang" pitchFamily="18" charset="-127"/>
              </a:rPr>
              <a:t>Согласно санитарному Законодательству РФ, согласно Системе менеджмента Безопасности Пищевой продукции </a:t>
            </a:r>
            <a:r>
              <a:rPr lang="en-US" sz="1400" dirty="0">
                <a:latin typeface="+mj-lt"/>
                <a:ea typeface="Batang" pitchFamily="18" charset="-127"/>
              </a:rPr>
              <a:t>ISO</a:t>
            </a:r>
            <a:r>
              <a:rPr lang="ru-RU" sz="1400" dirty="0">
                <a:latin typeface="+mj-lt"/>
                <a:ea typeface="Batang" pitchFamily="18" charset="-127"/>
              </a:rPr>
              <a:t> 22000:2005, согласно системе НАССР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9511" y="5435932"/>
            <a:ext cx="22109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+mj-lt"/>
                <a:ea typeface="Batang" pitchFamily="18" charset="-127"/>
              </a:rPr>
              <a:t>Работа с поставщиками, аудиты, рекламации, статистика, процедуры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29876" y="5426640"/>
            <a:ext cx="35177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+mj-lt"/>
                <a:ea typeface="Batang" pitchFamily="18" charset="-127"/>
              </a:rPr>
              <a:t>Обеспечение выполнения всех требований в рамках Законодательства РФ и систем сертификации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390444" y="5435932"/>
            <a:ext cx="24736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+mj-lt"/>
                <a:ea typeface="Batang" pitchFamily="18" charset="-127"/>
              </a:rPr>
              <a:t>Формирование внутренней нормативной документации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390444" y="5085184"/>
            <a:ext cx="0" cy="1772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96035" y="5085184"/>
            <a:ext cx="0" cy="1772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70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81000"/>
            <a:ext cx="721505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Управление услугой.  Управление качеством.  Услуга питания. </a:t>
            </a:r>
            <a:endParaRPr lang="ru-RU" sz="1900" dirty="0">
              <a:latin typeface="+mj-lt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82440"/>
            <a:ext cx="162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Поставщики и склады </a:t>
            </a: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340545" y="2430512"/>
            <a:ext cx="1341336" cy="504056"/>
          </a:xfrm>
          <a:prstGeom prst="curved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1564015" y="3006576"/>
            <a:ext cx="1341336" cy="504056"/>
          </a:xfrm>
          <a:prstGeom prst="curvedUp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2836569" y="2430512"/>
            <a:ext cx="1341336" cy="504056"/>
          </a:xfrm>
          <a:prstGeom prst="curved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низ стрелка 8"/>
          <p:cNvSpPr/>
          <p:nvPr/>
        </p:nvSpPr>
        <p:spPr>
          <a:xfrm>
            <a:off x="4112929" y="3006576"/>
            <a:ext cx="1341336" cy="504056"/>
          </a:xfrm>
          <a:prstGeom prst="curved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5373657" y="2430512"/>
            <a:ext cx="1341336" cy="504056"/>
          </a:xfrm>
          <a:prstGeom prst="curved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24241" y="3681070"/>
            <a:ext cx="1820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Транспортировка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19105" y="1782440"/>
            <a:ext cx="23762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Приём товара,</a:t>
            </a:r>
          </a:p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Хранение на объекте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73155" y="3681070"/>
            <a:ext cx="1820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Производство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79988" y="2930198"/>
            <a:ext cx="2115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Реализация</a:t>
            </a:r>
          </a:p>
          <a:p>
            <a:pPr algn="ctr"/>
            <a:r>
              <a:rPr lang="ru-RU" sz="1400" b="1" dirty="0">
                <a:latin typeface="+mj-lt"/>
                <a:ea typeface="Batang" pitchFamily="18" charset="-127"/>
              </a:rPr>
              <a:t>Готовой продукции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7839" y="5593514"/>
            <a:ext cx="83529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u="sng" dirty="0">
                <a:solidFill>
                  <a:schemeClr val="bg1"/>
                </a:solidFill>
                <a:latin typeface="+mj-lt"/>
                <a:ea typeface="Batang" pitchFamily="18" charset="-127"/>
              </a:rPr>
              <a:t>Контроль процессов на всех этапах организации производства </a:t>
            </a:r>
            <a:endParaRPr lang="ru-RU" sz="2200" dirty="0">
              <a:solidFill>
                <a:schemeClr val="bg1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3075" name="Picture 3" descr="C:\Users\Администратор\Downloads\kisspng-computer-icons-ingredient-food-marketplace-5acd04ee6d01d5.394316231523385582446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66" y="2686043"/>
            <a:ext cx="606927" cy="60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дминистратор\Downloads\transparent-transport-vehicle-logo-5daff7ae6cbcd9.6641065115718132944454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82" y="2680641"/>
            <a:ext cx="703801" cy="70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дминистратор\Downloads\kisspng-fizzy-drinks-drinking-straw-cup-clip-art-drinking-vector-5adb760c7b7f47.125524541524332044505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125" y="2649277"/>
            <a:ext cx="609327" cy="60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Администратор\Downloads\kisspng-interactive-kiosks-clip-art-kiosk-5b265170ea0685.95123035152923787295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060" y="2632605"/>
            <a:ext cx="592131" cy="60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Администратор\Downloads\kisspng-spoon-fork-clip-art-5af1f0338c07b9.070230251525805107573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58" y="2651964"/>
            <a:ext cx="657130" cy="57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84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7839" y="5593514"/>
            <a:ext cx="83529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u="sng" dirty="0">
                <a:solidFill>
                  <a:schemeClr val="bg1"/>
                </a:solidFill>
                <a:latin typeface="+mj-lt"/>
                <a:ea typeface="Batang" pitchFamily="18" charset="-127"/>
              </a:rPr>
              <a:t>Контроль процессов на всех этапах организации производства </a:t>
            </a:r>
            <a:endParaRPr lang="ru-RU" sz="2200" dirty="0">
              <a:solidFill>
                <a:schemeClr val="bg1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29698" name="Picture 2" descr="C:\Users\Администратор\Downloads\kisspng-london-borough-of-harrow-taxi-service-business-hva-24-hours-save-icon-format-5ab0fbab7b2f68.805674331521548203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863" y="1273116"/>
            <a:ext cx="1202770" cy="120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0673" y="1268760"/>
            <a:ext cx="18121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+mj-lt"/>
                <a:ea typeface="Batang" pitchFamily="18" charset="-127"/>
              </a:rPr>
              <a:t>ЕЖЕДНЕВНО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-21373" y="3077471"/>
            <a:ext cx="24049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+mj-lt"/>
                <a:ea typeface="Batang" pitchFamily="18" charset="-127"/>
              </a:rPr>
              <a:t>ЕЖЕКВАРТАЛЬНО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-182288" y="4149080"/>
            <a:ext cx="20896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+mj-lt"/>
                <a:ea typeface="Batang" pitchFamily="18" charset="-127"/>
              </a:rPr>
              <a:t>ЕЖЕГОДНО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313149" y="711400"/>
            <a:ext cx="47791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  <a:ea typeface="Batang" pitchFamily="18" charset="-127"/>
              </a:rPr>
              <a:t>Контроль за состоянием здоровья сотрудников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(«Журнал здоровья персонала»).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Оценка качества блюд перед началом сервиса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(бракераж).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Контроль работы холодильного и теплового оборудования.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Контроль сроков реализации продукции.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Отбор суточных проб готовой продукции.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779912" y="2705577"/>
            <a:ext cx="42564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+mj-lt"/>
                <a:ea typeface="Batang" pitchFamily="18" charset="-127"/>
              </a:rPr>
              <a:t>Независимые аудиты экспертов.</a:t>
            </a:r>
          </a:p>
          <a:p>
            <a:pPr algn="r"/>
            <a:r>
              <a:rPr lang="ru-RU" sz="1400" dirty="0">
                <a:latin typeface="+mj-lt"/>
                <a:ea typeface="Batang" pitchFamily="18" charset="-127"/>
              </a:rPr>
              <a:t>Прохождение медицинского осмотра и оформление личных медицинских книжек. </a:t>
            </a:r>
          </a:p>
          <a:p>
            <a:pPr algn="r"/>
            <a:r>
              <a:rPr lang="ru-RU" sz="1400" dirty="0">
                <a:latin typeface="+mj-lt"/>
                <a:ea typeface="Batang" pitchFamily="18" charset="-127"/>
              </a:rPr>
              <a:t>Обновление инвентаря и оборудования.</a:t>
            </a:r>
          </a:p>
        </p:txBody>
      </p:sp>
      <p:pic>
        <p:nvPicPr>
          <p:cNvPr id="29699" name="Picture 3" descr="C:\Users\Администратор\Downloads\transparent-general-icon-graph-icon-office-icon-5d880233933427.8045222315691945476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527282"/>
            <a:ext cx="1244399" cy="131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2313149" y="3933056"/>
            <a:ext cx="44910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  <a:ea typeface="Batang" pitchFamily="18" charset="-127"/>
              </a:rPr>
              <a:t>Перезаправка огнетушителей.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Поверка весов.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Замена ЭКЛЗ кассовых аппаратов.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Обновление униформы.</a:t>
            </a:r>
          </a:p>
          <a:p>
            <a:r>
              <a:rPr lang="ru-RU" sz="1400" dirty="0">
                <a:latin typeface="+mj-lt"/>
                <a:ea typeface="Batang" pitchFamily="18" charset="-127"/>
              </a:rPr>
              <a:t>Обновление наглядных материалов по санитарии, гигиене и охране труда.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195736" y="836712"/>
            <a:ext cx="0" cy="6021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0" name="Picture 4" descr="C:\Users\Администратор\Downloads\kisspng-365-days-tv-television-channel-digital-television-logo-office-365-5b4b82a6e51fe1.515806771531675302938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159" y="3837981"/>
            <a:ext cx="1634994" cy="136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79512" y="381000"/>
            <a:ext cx="721505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u="sng" dirty="0">
                <a:solidFill>
                  <a:srgbClr val="0A14D4"/>
                </a:solidFill>
                <a:latin typeface="+mj-lt"/>
                <a:ea typeface="Batang" pitchFamily="18" charset="-127"/>
              </a:rPr>
              <a:t>Управление услугой.  Управление качеством.  Услуга питания. </a:t>
            </a:r>
            <a:endParaRPr lang="ru-RU" sz="1900" dirty="0">
              <a:latin typeface="+mj-lt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752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>
                <a:solidFill>
                  <a:srgbClr val="0A14D4"/>
                </a:solidFill>
                <a:latin typeface="Batang" pitchFamily="18" charset="-127"/>
                <a:ea typeface="Batang" pitchFamily="18" charset="-127"/>
              </a:rPr>
              <a:t>Благодарим Вас за уделенное нам внимание. </a:t>
            </a:r>
          </a:p>
          <a:p>
            <a:pPr algn="ctr"/>
            <a:endParaRPr lang="ru-RU" sz="3200" dirty="0"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3200" dirty="0">
                <a:latin typeface="Batang" pitchFamily="18" charset="-127"/>
                <a:ea typeface="Batang" pitchFamily="18" charset="-127"/>
              </a:rPr>
              <a:t>Мы готовы к диалогу по всем вопросам для принятия выгодных для обеих сторон решений.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0852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84310" y="5620598"/>
            <a:ext cx="374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ООО «РУССКИЙ КЕЙТЕРИНГ»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860">
        <p14:prism isContent="1" isInverted="1"/>
      </p:transition>
    </mc:Choice>
    <mc:Fallback xmlns="">
      <p:transition spd="slow" advTm="1086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00808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Batang" pitchFamily="18" charset="-127"/>
                <a:ea typeface="Batang" pitchFamily="18" charset="-127"/>
              </a:rPr>
              <a:t>Уважаемые дамы и господа, благодарим вас за проявленный интерес к компании </a:t>
            </a:r>
          </a:p>
          <a:p>
            <a:pPr algn="ctr"/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«РУССКИЙ КЕЙТЕРИНГ». </a:t>
            </a:r>
          </a:p>
          <a:p>
            <a:pPr algn="ctr"/>
            <a:endParaRPr lang="ru-RU" sz="2800" b="1" u="sng" dirty="0"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2800" b="1" dirty="0">
                <a:latin typeface="Batang" pitchFamily="18" charset="-127"/>
                <a:ea typeface="Batang" pitchFamily="18" charset="-127"/>
              </a:rPr>
              <a:t>Разрешите предложить презентационный материал о работе нашей компании.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30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028">
        <p14:prism isContent="1" isInverted="1"/>
      </p:transition>
    </mc:Choice>
    <mc:Fallback xmlns="">
      <p:transition spd="slow" advTm="8028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39952" y="1412776"/>
            <a:ext cx="43264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Batang" pitchFamily="18" charset="-127"/>
              <a:ea typeface="Batang" pitchFamily="18" charset="-127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latin typeface="Batang" pitchFamily="18" charset="-127"/>
                <a:ea typeface="Batang" pitchFamily="18" charset="-127"/>
              </a:rPr>
              <a:t>Компания </a:t>
            </a:r>
            <a:r>
              <a:rPr lang="ru-RU" sz="1400" dirty="0">
                <a:solidFill>
                  <a:srgbClr val="0A14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1200" dirty="0">
                <a:solidFill>
                  <a:srgbClr val="0A14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«РУССКИЙ КЕЙТЕРИНГ» </a:t>
            </a:r>
            <a:r>
              <a:rPr lang="ru-RU" sz="1400" dirty="0">
                <a:latin typeface="Batang" pitchFamily="18" charset="-127"/>
                <a:ea typeface="Batang" pitchFamily="18" charset="-127"/>
              </a:rPr>
              <a:t>работает на рынке общественного питания 15 лет - это хороший опыт в области предоставления услуг  корпоративного питания 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1400" dirty="0">
              <a:latin typeface="Batang" pitchFamily="18" charset="-127"/>
              <a:ea typeface="Batang" pitchFamily="18" charset="-127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latin typeface="Batang" pitchFamily="18" charset="-127"/>
                <a:ea typeface="Batang" pitchFamily="18" charset="-127"/>
              </a:rPr>
              <a:t>Наша компания обслуживает 13 крупных объектов питания в </a:t>
            </a:r>
            <a:r>
              <a:rPr lang="ru-RU" sz="1400" dirty="0" err="1">
                <a:latin typeface="Batang" pitchFamily="18" charset="-127"/>
                <a:ea typeface="Batang" pitchFamily="18" charset="-127"/>
              </a:rPr>
              <a:t>г.Саратов</a:t>
            </a:r>
            <a:r>
              <a:rPr lang="ru-RU" sz="1400" dirty="0">
                <a:latin typeface="Batang" pitchFamily="18" charset="-127"/>
                <a:ea typeface="Batang" pitchFamily="18" charset="-127"/>
              </a:rPr>
              <a:t>, 7 из которых имеют федеральный уровень;</a:t>
            </a:r>
          </a:p>
          <a:p>
            <a:endParaRPr lang="ru-RU" sz="1400" dirty="0">
              <a:latin typeface="Batang" pitchFamily="18" charset="-127"/>
              <a:ea typeface="Batang" pitchFamily="18" charset="-127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latin typeface="Batang" pitchFamily="18" charset="-127"/>
                <a:ea typeface="Batang" pitchFamily="18" charset="-127"/>
              </a:rPr>
              <a:t>Бизнес развивается достаточно динамично за счет слаженной работы команды профессионалов. Коллектив состоит из 98 сотрудников, включая топ-менеджеров. </a:t>
            </a:r>
          </a:p>
          <a:p>
            <a:endParaRPr lang="ru-RU" sz="14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27" y="427825"/>
            <a:ext cx="4108341" cy="4743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27584" y="551287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 компании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96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764">
        <p14:prism isContent="1" isInverted="1"/>
      </p:transition>
    </mc:Choice>
    <mc:Fallback xmlns="">
      <p:transition spd="slow" advTm="16764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polarys.com/wp-content/uploads/2020/03/26683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12776"/>
            <a:ext cx="4449630" cy="4069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6387" y="395333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Batang" pitchFamily="18" charset="-127"/>
              <a:ea typeface="Batang" pitchFamily="18" charset="-127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latin typeface="Batang" pitchFamily="18" charset="-127"/>
                <a:ea typeface="Batang" pitchFamily="18" charset="-127"/>
              </a:rPr>
              <a:t>Качество и безопасность;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latin typeface="Batang" pitchFamily="18" charset="-127"/>
                <a:ea typeface="Batang" pitchFamily="18" charset="-127"/>
              </a:rPr>
              <a:t>Высокий уровень обслуживания;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latin typeface="Batang" pitchFamily="18" charset="-127"/>
                <a:ea typeface="Batang" pitchFamily="18" charset="-127"/>
              </a:rPr>
              <a:t>Лояльность и честность в отношении партнеров;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latin typeface="Batang" pitchFamily="18" charset="-127"/>
                <a:ea typeface="Batang" pitchFamily="18" charset="-127"/>
              </a:rPr>
              <a:t>Гибкая ценовая политика.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latin typeface="Batang" pitchFamily="18" charset="-127"/>
                <a:ea typeface="Batang" pitchFamily="18" charset="-127"/>
              </a:rPr>
              <a:t>Интересы клиента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15616" y="5482098"/>
            <a:ext cx="64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Основы   нашей концепции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29" y="138708"/>
            <a:ext cx="1110925" cy="1274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08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477">
        <p14:prism isContent="1" isInverted="1"/>
      </p:transition>
    </mc:Choice>
    <mc:Fallback xmlns="">
      <p:transition spd="slow" advTm="8477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Клиенты / Поволжская аудиторская компания, Саратов"/>
          <p:cNvPicPr>
            <a:picLocks noChangeAspect="1" noChangeArrowheads="1"/>
          </p:cNvPicPr>
          <p:nvPr/>
        </p:nvPicPr>
        <p:blipFill>
          <a:blip r:embed="rId2"/>
          <a:srcRect l="25000" r="22499"/>
          <a:stretch>
            <a:fillRect/>
          </a:stretch>
        </p:blipFill>
        <p:spPr bwMode="auto">
          <a:xfrm>
            <a:off x="450921" y="1214422"/>
            <a:ext cx="937638" cy="714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928762" y="500042"/>
            <a:ext cx="721523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</a:t>
            </a:r>
            <a:r>
              <a:rPr lang="ru-RU" sz="2400" b="1" dirty="0" smtClean="0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«ДИАЛЛ АЛЬЯНС» </a:t>
            </a:r>
          </a:p>
          <a:p>
            <a:endParaRPr lang="ru-RU" sz="2400" dirty="0" smtClean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r>
              <a:rPr lang="ru-RU" sz="24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</a:t>
            </a:r>
            <a:r>
              <a:rPr lang="ru-RU" sz="2400" b="1" dirty="0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«</a:t>
            </a:r>
            <a:r>
              <a:rPr lang="ru-RU" sz="2400" b="1" dirty="0" err="1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Прикаспииская</a:t>
            </a:r>
            <a:r>
              <a:rPr lang="ru-RU" sz="2400" b="1" dirty="0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 газовая компания</a:t>
            </a:r>
            <a:r>
              <a:rPr lang="ru-RU" sz="2400" b="1" dirty="0" smtClean="0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  <a:r>
              <a:rPr lang="en-US" sz="2400" b="1" dirty="0" smtClean="0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 </a:t>
            </a:r>
            <a:r>
              <a:rPr lang="en-US" sz="24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(</a:t>
            </a:r>
            <a:r>
              <a:rPr lang="ru-RU" sz="24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Волгоград) </a:t>
            </a:r>
          </a:p>
          <a:p>
            <a:endParaRPr lang="ru-RU" sz="2400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r>
              <a:rPr lang="ru-RU" sz="2400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</a:t>
            </a:r>
            <a:r>
              <a:rPr lang="ru-RU" sz="2400" b="1" dirty="0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«Транснефть </a:t>
            </a:r>
            <a:r>
              <a:rPr lang="ru-RU" sz="2400" b="1" dirty="0" err="1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Приволга</a:t>
            </a:r>
            <a:r>
              <a:rPr lang="ru-RU" sz="2400" b="1" dirty="0" smtClean="0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</a:p>
          <a:p>
            <a:r>
              <a:rPr lang="ru-RU" sz="24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(Волгоград, Самара)</a:t>
            </a:r>
          </a:p>
          <a:p>
            <a:endParaRPr lang="ru-RU" sz="2400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«Роберт Бош Саратов» </a:t>
            </a:r>
            <a:r>
              <a:rPr lang="ru-RU" sz="24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 </a:t>
            </a:r>
          </a:p>
          <a:p>
            <a:r>
              <a:rPr lang="ru-RU" sz="24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(Энгельс)</a:t>
            </a:r>
          </a:p>
          <a:p>
            <a:endParaRPr lang="ru-RU" sz="2400" dirty="0" smtClean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</a:t>
            </a:r>
            <a:r>
              <a:rPr lang="ru-RU" sz="2400" b="1" dirty="0" smtClean="0">
                <a:solidFill>
                  <a:srgbClr val="0A14D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«Бритиш </a:t>
            </a:r>
            <a:r>
              <a:rPr lang="ru-RU" sz="2400" b="1" dirty="0" err="1" smtClean="0">
                <a:solidFill>
                  <a:srgbClr val="0A14D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Американ</a:t>
            </a:r>
            <a:r>
              <a:rPr lang="ru-RU" sz="2400" b="1" dirty="0" smtClean="0">
                <a:solidFill>
                  <a:srgbClr val="0A14D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 </a:t>
            </a:r>
            <a:r>
              <a:rPr lang="ru-RU" sz="2400" b="1" dirty="0" err="1" smtClean="0">
                <a:solidFill>
                  <a:srgbClr val="0A14D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Тобакко</a:t>
            </a:r>
            <a:r>
              <a:rPr lang="ru-RU" sz="2400" b="1" dirty="0" err="1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-СПб</a:t>
            </a:r>
            <a:r>
              <a:rPr lang="ru-RU" sz="2400" b="1" dirty="0" smtClean="0">
                <a:solidFill>
                  <a:srgbClr val="0A14D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</a:p>
          <a:p>
            <a:endParaRPr lang="ru-RU" sz="2400" dirty="0" smtClean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endParaRPr lang="ru-RU" sz="2400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15616" y="5512876"/>
            <a:ext cx="64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Нам оказали доверие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962" y="142852"/>
            <a:ext cx="685195" cy="785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 descr="BRITISH AMERICAN TOBACCO RUSSIA - Шеф Экспе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86256"/>
            <a:ext cx="1803167" cy="928670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1071570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4" descr="История бренда Bosch | Brand Info — информация о бренда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286124"/>
            <a:ext cx="1500198" cy="82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Нефтегазовая компания ДИАЛЛ АЛЬЯНС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0260" y="530658"/>
            <a:ext cx="1474220" cy="463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70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418">
        <p14:prism isContent="1" isInverted="1"/>
      </p:transition>
    </mc:Choice>
    <mc:Fallback xmlns="">
      <p:transition spd="slow" advTm="15418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4" y="428604"/>
            <a:ext cx="1775126" cy="34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00232" y="285728"/>
            <a:ext cx="73476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«</a:t>
            </a:r>
            <a:r>
              <a:rPr lang="ru-RU" sz="2800" b="1" dirty="0" smtClean="0">
                <a:solidFill>
                  <a:srgbClr val="00B0F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ФК</a:t>
            </a:r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 Открытие» </a:t>
            </a:r>
          </a:p>
          <a:p>
            <a:endParaRPr lang="ru-RU" sz="2800" dirty="0" smtClean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«</a:t>
            </a:r>
            <a:r>
              <a:rPr lang="ru-RU" sz="2800" b="1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ННК </a:t>
            </a:r>
            <a:r>
              <a:rPr lang="ru-RU" sz="2800" b="1" dirty="0" err="1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Саратовнефтегаздобыча</a:t>
            </a:r>
            <a:r>
              <a:rPr lang="ru-RU" sz="2800" b="1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 </a:t>
            </a:r>
            <a:endParaRPr lang="ru-RU" sz="2800" b="1" dirty="0" smtClean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endParaRPr lang="ru-RU" sz="2800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r>
              <a:rPr lang="ru-RU" sz="2800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•   </a:t>
            </a:r>
            <a:r>
              <a:rPr lang="ru-RU" sz="2800" b="1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«</a:t>
            </a:r>
            <a:r>
              <a:rPr lang="ru-RU" sz="2800" b="1" dirty="0" err="1">
                <a:solidFill>
                  <a:srgbClr val="CD923B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Газнефтесервис</a:t>
            </a:r>
            <a:r>
              <a:rPr lang="ru-RU" sz="2800" b="1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 </a:t>
            </a:r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 </a:t>
            </a:r>
          </a:p>
          <a:p>
            <a:r>
              <a:rPr lang="ru-RU" sz="2800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(Волгоград, Саратов)</a:t>
            </a:r>
          </a:p>
          <a:p>
            <a:endParaRPr lang="ru-RU" sz="2800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«</a:t>
            </a:r>
            <a:r>
              <a:rPr lang="ru-RU" sz="2800" b="1" dirty="0">
                <a:solidFill>
                  <a:srgbClr val="0070C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СЭПО-ЗЭМ</a:t>
            </a:r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800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Саратовская государственная </a:t>
            </a:r>
            <a:r>
              <a:rPr lang="ru-RU" sz="28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консерватория</a:t>
            </a:r>
            <a:endParaRPr lang="ru-RU" sz="2800" b="1" dirty="0">
              <a:solidFill>
                <a:srgbClr val="C00000"/>
              </a:solidFill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15616" y="5512876"/>
            <a:ext cx="64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Нам оказали доверие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962" y="142852"/>
            <a:ext cx="685195" cy="785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Независимая нефтегазовая компан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071546"/>
            <a:ext cx="1404518" cy="61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ВолгаГаз (Volga Gas, ГазНефтеСервис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143116"/>
            <a:ext cx="1098458" cy="71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214686"/>
            <a:ext cx="903433" cy="59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СГК им. Л.В. Собинова - Саратовская государственная консерватория -  ВузоПоис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929066"/>
            <a:ext cx="1143008" cy="114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0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418">
        <p14:prism isContent="1" isInverted="1"/>
      </p:transition>
    </mc:Choice>
    <mc:Fallback xmlns="">
      <p:transition spd="slow" advTm="15418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0232" y="1285860"/>
            <a:ext cx="70008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Торгово-офисный </a:t>
            </a:r>
            <a:r>
              <a:rPr lang="ru-RU" sz="2800" b="1" dirty="0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центр «</a:t>
            </a:r>
            <a:r>
              <a:rPr lang="ru-RU" sz="2800" b="1" dirty="0" err="1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Тесар</a:t>
            </a:r>
            <a:r>
              <a:rPr lang="ru-RU" sz="2800" b="1" dirty="0" smtClean="0">
                <a:solidFill>
                  <a:srgbClr val="2C5994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800" b="1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Торговый центр «Город</a:t>
            </a:r>
            <a:r>
              <a:rPr lang="ru-RU" sz="28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800" b="1" dirty="0" smtClean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Завод «</a:t>
            </a:r>
            <a:r>
              <a:rPr lang="ru-RU" sz="2800" b="1" dirty="0" err="1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Оргсинтез</a:t>
            </a:r>
            <a:r>
              <a:rPr lang="ru-RU" sz="2800" b="1" dirty="0" smtClean="0">
                <a:latin typeface="Batang" pitchFamily="18" charset="-127"/>
                <a:ea typeface="Batang" pitchFamily="18" charset="-127"/>
                <a:cs typeface="Arial Unicode MS" pitchFamily="34" charset="-128"/>
              </a:rPr>
              <a:t>»</a:t>
            </a:r>
            <a:endParaRPr lang="ru-RU" sz="2800" b="1" dirty="0"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15616" y="5512876"/>
            <a:ext cx="64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Нам оказали доверие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962" y="142852"/>
            <a:ext cx="685195" cy="785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214554"/>
            <a:ext cx="1714512" cy="326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071546"/>
            <a:ext cx="993656" cy="99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4" name="AutoShape 4" descr="Lukoil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6" name="AutoShape 6" descr="Lukoil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90" name="Picture 10" descr="Файл:LUK OIL Logo kyr.svg — Вики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000372"/>
            <a:ext cx="1722862" cy="552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70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418">
        <p14:prism isContent="1" isInverted="1"/>
      </p:transition>
    </mc:Choice>
    <mc:Fallback xmlns="">
      <p:transition spd="slow" advTm="15418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9116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A14D4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sz="3600" dirty="0">
                <a:solidFill>
                  <a:srgbClr val="0A14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ООО «РУССКИЙ КЕЙТЕРИНГ»</a:t>
            </a:r>
            <a:endParaRPr lang="ru-RU" sz="2800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6502" y="737500"/>
            <a:ext cx="309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РФ</a:t>
            </a:r>
            <a:r>
              <a:rPr lang="ru-RU" sz="1600" dirty="0"/>
              <a:t>, </a:t>
            </a:r>
            <a:r>
              <a:rPr lang="ru-RU" sz="1600" dirty="0" smtClean="0"/>
              <a:t>Московская </a:t>
            </a:r>
            <a:r>
              <a:rPr lang="ru-RU" sz="1600" dirty="0"/>
              <a:t>область, </a:t>
            </a:r>
            <a:endParaRPr lang="ru-RU" sz="1600" dirty="0" smtClean="0"/>
          </a:p>
          <a:p>
            <a:pPr algn="ctr"/>
            <a:r>
              <a:rPr lang="ru-RU" sz="1600" dirty="0" smtClean="0"/>
              <a:t>Наро-Фоминский </a:t>
            </a:r>
            <a:r>
              <a:rPr lang="ru-RU" sz="1600" dirty="0"/>
              <a:t>городской округ, строение </a:t>
            </a:r>
            <a:r>
              <a:rPr lang="ru-RU" sz="1600" dirty="0" smtClean="0"/>
              <a:t>12</a:t>
            </a:r>
            <a:endParaRPr lang="en-US" sz="1600" dirty="0" smtClean="0"/>
          </a:p>
          <a:p>
            <a:pPr algn="ctr"/>
            <a:r>
              <a:rPr lang="ru-RU" sz="1600" dirty="0"/>
              <a:t>(складские помещения)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64786" y="983722"/>
            <a:ext cx="2715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РФ</a:t>
            </a:r>
            <a:r>
              <a:rPr lang="ru-RU" sz="1600" dirty="0"/>
              <a:t>, г. Волгоград, ул. Историческая, д.185б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3" y="1885723"/>
            <a:ext cx="2555890" cy="3089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787" y="1885723"/>
            <a:ext cx="2715240" cy="3089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02598" y="5512876"/>
            <a:ext cx="55627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Дополнительные офисы: </a:t>
            </a:r>
            <a:endParaRPr lang="ru-RU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6454" y="4897874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+7 960 350 00 </a:t>
            </a:r>
            <a:r>
              <a:rPr lang="ru-RU" sz="1600" b="1" dirty="0" smtClean="0"/>
              <a:t>38</a:t>
            </a:r>
            <a:r>
              <a:rPr lang="en-US" sz="1600" b="1" dirty="0" smtClean="0"/>
              <a:t> </a:t>
            </a:r>
            <a:endParaRPr lang="ru-RU" sz="1600" b="1" dirty="0"/>
          </a:p>
          <a:p>
            <a:pPr algn="ctr"/>
            <a:r>
              <a:rPr lang="en-US" sz="1600" b="1" dirty="0" smtClean="0"/>
              <a:t> </a:t>
            </a:r>
            <a:r>
              <a:rPr lang="ru-RU" sz="1600" b="1" dirty="0" smtClean="0"/>
              <a:t>+7 </a:t>
            </a:r>
            <a:r>
              <a:rPr lang="ru-RU" sz="1600" b="1" dirty="0" smtClean="0"/>
              <a:t>926 456 01 05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50090" y="4969312"/>
            <a:ext cx="2344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+7 927 532 24 40</a:t>
            </a:r>
            <a:endParaRPr lang="ru-RU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160" y="1885722"/>
            <a:ext cx="2617616" cy="3089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17844" y="737500"/>
            <a:ext cx="3132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РФ, Московская обл. </a:t>
            </a:r>
            <a:r>
              <a:rPr lang="ru-RU" sz="1600" dirty="0" err="1" smtClean="0"/>
              <a:t>г.Одинцово</a:t>
            </a:r>
            <a:r>
              <a:rPr lang="ru-RU" sz="1600" dirty="0" smtClean="0"/>
              <a:t> </a:t>
            </a:r>
            <a:r>
              <a:rPr lang="ru-RU" sz="1600" dirty="0"/>
              <a:t>ООО «</a:t>
            </a:r>
            <a:r>
              <a:rPr lang="ru-RU" sz="1600" dirty="0" err="1"/>
              <a:t>Величъ</a:t>
            </a:r>
            <a:r>
              <a:rPr lang="ru-RU" sz="1600" dirty="0"/>
              <a:t> Кантри </a:t>
            </a:r>
            <a:r>
              <a:rPr lang="ru-RU" sz="1600" dirty="0" err="1"/>
              <a:t>Клаб</a:t>
            </a:r>
            <a:r>
              <a:rPr lang="ru-RU" sz="1600" dirty="0"/>
              <a:t>» (Ресторанный комплекс, производственная база)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87702" y="4897874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+7 </a:t>
            </a:r>
            <a:r>
              <a:rPr lang="ru-RU" sz="1600" b="1" dirty="0" smtClean="0"/>
              <a:t>937 146 50 71</a:t>
            </a:r>
            <a:r>
              <a:rPr lang="en-US" sz="1600" b="1" dirty="0" smtClean="0"/>
              <a:t> </a:t>
            </a:r>
            <a:endParaRPr lang="ru-RU" sz="1600" b="1" dirty="0"/>
          </a:p>
          <a:p>
            <a:pPr algn="ctr"/>
            <a:r>
              <a:rPr lang="en-US" sz="1600" b="1" dirty="0" smtClean="0"/>
              <a:t> </a:t>
            </a:r>
            <a:r>
              <a:rPr lang="ru-RU" sz="1600" b="1" dirty="0" smtClean="0"/>
              <a:t>+7 </a:t>
            </a:r>
            <a:r>
              <a:rPr lang="ru-RU" sz="1600" b="1" dirty="0" smtClean="0"/>
              <a:t>926 456 01 05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733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918">
        <p14:prism isContent="1" isInverted="1"/>
      </p:transition>
    </mc:Choice>
    <mc:Fallback xmlns="">
      <p:transition spd="slow" advTm="5918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0988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A14D4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sz="3600" dirty="0">
                <a:solidFill>
                  <a:srgbClr val="0A14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ООО «РУССКИЙ КЕЙТЕРИНГ»</a:t>
            </a:r>
            <a:endParaRPr lang="ru-RU" sz="2800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656" y="714356"/>
            <a:ext cx="3822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РФ, </a:t>
            </a:r>
            <a:r>
              <a:rPr lang="ru-RU" dirty="0" smtClean="0"/>
              <a:t>Саратов, Московская ул., 185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445224"/>
            <a:ext cx="91440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02598" y="5512876"/>
            <a:ext cx="55627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Дополнительные офисы: </a:t>
            </a:r>
            <a:endParaRPr lang="ru-RU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4929198"/>
            <a:ext cx="3243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+7 927 223 25 46</a:t>
            </a:r>
            <a:endParaRPr lang="ru-RU" b="1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3757614" cy="3474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286248" y="714356"/>
            <a:ext cx="4143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РФ, </a:t>
            </a:r>
            <a:r>
              <a:rPr lang="ru-RU" dirty="0" smtClean="0"/>
              <a:t>Саратов, ул.Большая Садовая, 153</a:t>
            </a:r>
            <a:endParaRPr lang="ru-RU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3429024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786314" y="4929198"/>
            <a:ext cx="3243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+7 937 146 50 71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33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918">
        <p14:prism isContent="1" isInverted="1"/>
      </p:transition>
    </mc:Choice>
    <mc:Fallback xmlns="">
      <p:transition spd="slow" advTm="5918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974</TotalTime>
  <Words>657</Words>
  <Application>Microsoft Office PowerPoint</Application>
  <PresentationFormat>Экран (4:3)</PresentationFormat>
  <Paragraphs>127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Соседство</vt:lpstr>
      <vt:lpstr>  ООО «РУССКИЙ КЕЙТЕРИНГ»   Организация корпоративного питания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70</cp:revision>
  <dcterms:created xsi:type="dcterms:W3CDTF">2021-04-23T10:09:41Z</dcterms:created>
  <dcterms:modified xsi:type="dcterms:W3CDTF">2022-01-26T09:51:02Z</dcterms:modified>
</cp:coreProperties>
</file>